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5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8" r:id="rId3"/>
    <p:sldId id="259" r:id="rId4"/>
    <p:sldId id="261" r:id="rId5"/>
    <p:sldId id="262" r:id="rId6"/>
    <p:sldId id="263" r:id="rId7"/>
    <p:sldId id="281" r:id="rId8"/>
    <p:sldId id="264" r:id="rId9"/>
    <p:sldId id="265" r:id="rId10"/>
    <p:sldId id="266" r:id="rId11"/>
    <p:sldId id="267" r:id="rId12"/>
    <p:sldId id="280" r:id="rId13"/>
    <p:sldId id="268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</p:sldIdLst>
  <p:sldSz cx="9144000" cy="6858000" type="screen4x3"/>
  <p:notesSz cx="6888163" cy="10020300"/>
  <p:embeddedFontLst>
    <p:embeddedFont>
      <p:font typeface="CommonBullets" panose="020B0604020202020204"/>
      <p:regular r:id="rId25"/>
    </p:embeddedFont>
  </p:embeddedFontLst>
  <p:defaultTextStyle>
    <a:defPPr>
      <a:defRPr lang="en-GB"/>
    </a:defPPr>
    <a:lvl1pPr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00"/>
    <a:srgbClr val="3366FF"/>
    <a:srgbClr val="99CCFF"/>
    <a:srgbClr val="66CCFF"/>
    <a:srgbClr val="FF0000"/>
    <a:srgbClr val="66FFFF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83" d="100"/>
          <a:sy n="83" d="100"/>
        </p:scale>
        <p:origin x="-4332" y="-822"/>
      </p:cViewPr>
      <p:guideLst>
        <p:guide orient="horz" pos="671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t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3663" y="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865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b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3663" y="951865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BC2D0829-2454-44D7-8CF0-C22D96D145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00921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3663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5010150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9163" y="4759325"/>
            <a:ext cx="5049837" cy="451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smtClean="0"/>
              <a:t>Click to edit Master text styles</a:t>
            </a:r>
          </a:p>
          <a:p>
            <a:pPr lvl="1"/>
            <a:r>
              <a:rPr lang="en-GB" altLang="en-US" noProof="0" smtClean="0"/>
              <a:t>Second level</a:t>
            </a:r>
          </a:p>
          <a:p>
            <a:pPr lvl="2"/>
            <a:r>
              <a:rPr lang="en-GB" altLang="en-US" noProof="0" smtClean="0"/>
              <a:t>Third level</a:t>
            </a:r>
          </a:p>
          <a:p>
            <a:pPr lvl="3"/>
            <a:r>
              <a:rPr lang="en-GB" altLang="en-US" noProof="0" smtClean="0"/>
              <a:t>Fourth level</a:t>
            </a:r>
          </a:p>
          <a:p>
            <a:pPr lvl="4"/>
            <a:r>
              <a:rPr lang="en-GB" alt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865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3663" y="951865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4596E0BD-1B29-404F-B576-71ADE2EE75C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766219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E236BC-1B85-4A5C-9662-2EABD3CAE6FA}" type="slidenum">
              <a:rPr lang="en-GB" altLang="en-US"/>
              <a:pPr>
                <a:defRPr/>
              </a:pPr>
              <a:t>1</a:t>
            </a:fld>
            <a:endParaRPr lang="en-GB" alt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blue box, paste background image then copy and paste overlaid elements from Master page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Date here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19" y="1865976"/>
            <a:ext cx="8297883" cy="2862322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Presentation title (paste logo from master and position text to be legible, add shadow if needed)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365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166255" y="-207818"/>
            <a:ext cx="9475862" cy="73173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Date / subtitle text here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20" y="2558473"/>
            <a:ext cx="6150614" cy="2169825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Alternative cover page or breaker page title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05978" y="-1753559"/>
            <a:ext cx="18640034" cy="1128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329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74676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38475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20817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991125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336824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8970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532551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088843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25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220854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903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926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809442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605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</a:t>
            </a:r>
            <a:r>
              <a:rPr lang="en-US" dirty="0" smtClean="0"/>
              <a:t>blue box, paste </a:t>
            </a:r>
            <a:r>
              <a:rPr lang="en-US" dirty="0"/>
              <a:t>background </a:t>
            </a:r>
            <a:r>
              <a:rPr lang="en-US" dirty="0" smtClean="0"/>
              <a:t>image then copy and paste overlaid elements from Master page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50584" y="4506469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 smtClean="0">
                <a:solidFill>
                  <a:schemeClr val="bg1"/>
                </a:solidFill>
              </a:rPr>
              <a:t>Keep in</a:t>
            </a:r>
            <a:r>
              <a:rPr lang="en-US" sz="5000" b="0" baseline="0" dirty="0" smtClean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84450" y="5337742"/>
            <a:ext cx="5621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519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90945" y="-207818"/>
            <a:ext cx="9725890" cy="73075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33365"/>
            <a:ext cx="1595824" cy="975985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50584" y="2688060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 smtClean="0">
                <a:solidFill>
                  <a:schemeClr val="bg1"/>
                </a:solidFill>
              </a:rPr>
              <a:t>Keep in</a:t>
            </a:r>
            <a:r>
              <a:rPr lang="en-US" sz="5000" b="0" baseline="0" dirty="0" smtClean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84450" y="3519333"/>
            <a:ext cx="73463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0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20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2000" b="0" i="0" u="none" kern="1200" baseline="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kern="120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2000" b="0" i="0" u="none" kern="1200" baseline="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kern="120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20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2000" b="0" u="none" dirty="0">
              <a:solidFill>
                <a:schemeClr val="bg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05978" y="-1753559"/>
            <a:ext cx="18640034" cy="1128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132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295400"/>
            <a:ext cx="7772400" cy="11430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200"/>
            </a:lvl1pPr>
          </a:lstStyle>
          <a:p>
            <a:pPr lvl="0"/>
            <a:r>
              <a:rPr lang="en-GB" altLang="en-US" noProof="0" smtClean="0"/>
              <a:t>Click to edit Master title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00800" cy="1446550"/>
          </a:xfrm>
          <a:effectLst/>
        </p:spPr>
        <p:txBody>
          <a:bodyPr/>
          <a:lstStyle>
            <a:lvl1pPr algn="ctr">
              <a:defRPr sz="4400" b="0" i="0" baseline="0">
                <a:effectLst/>
              </a:defRPr>
            </a:lvl1pPr>
          </a:lstStyle>
          <a:p>
            <a:pPr lvl="0"/>
            <a:r>
              <a:rPr lang="en-GB" altLang="en-US" noProof="0" dirty="0" smtClean="0"/>
              <a:t>Click to edit Master Subtitle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811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315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18002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457200"/>
            <a:ext cx="65532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95450"/>
            <a:ext cx="38100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95450"/>
            <a:ext cx="38100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993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endParaRPr lang="en-GB" sz="1250" b="0" i="0" u="none" strike="noStrike" kern="1200" baseline="0" dirty="0" smtClean="0">
              <a:solidFill>
                <a:schemeClr val="accent2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  <p:sp>
        <p:nvSpPr>
          <p:cNvPr id="9" name="Date Placeholder 3"/>
          <p:cNvSpPr txBox="1">
            <a:spLocks/>
          </p:cNvSpPr>
          <p:nvPr/>
        </p:nvSpPr>
        <p:spPr>
          <a:xfrm>
            <a:off x="155575" y="142875"/>
            <a:ext cx="5262563" cy="2524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250" b="0" i="0" dirty="0" smtClean="0">
                <a:solidFill>
                  <a:srgbClr val="4D565A"/>
                </a:solidFill>
                <a:cs typeface="Arial"/>
              </a:rPr>
              <a:t>Sport Diver | ST6</a:t>
            </a:r>
            <a:r>
              <a:rPr lang="en-GB" sz="1250" b="0" i="0" baseline="0" dirty="0" smtClean="0">
                <a:solidFill>
                  <a:srgbClr val="4D565A"/>
                </a:solidFill>
                <a:cs typeface="Arial"/>
              </a:rPr>
              <a:t> Going</a:t>
            </a:r>
            <a:r>
              <a:rPr lang="en-GB" sz="1250" b="0" i="0" dirty="0" smtClean="0">
                <a:solidFill>
                  <a:srgbClr val="4D565A"/>
                </a:solidFill>
                <a:cs typeface="Arial"/>
              </a:rPr>
              <a:t> Diving</a:t>
            </a:r>
          </a:p>
        </p:txBody>
      </p:sp>
    </p:spTree>
    <p:extLst>
      <p:ext uri="{BB962C8B-B14F-4D97-AF65-F5344CB8AC3E}">
        <p14:creationId xmlns:p14="http://schemas.microsoft.com/office/powerpoint/2010/main" val="123807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  <p:sldLayoutId id="2147483697" r:id="rId2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altLang="en-US" smtClean="0"/>
              <a:t>BSAC Sports Diver Training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2128838"/>
          </a:xfrm>
        </p:spPr>
        <p:txBody>
          <a:bodyPr/>
          <a:lstStyle/>
          <a:p>
            <a:pPr>
              <a:defRPr/>
            </a:pPr>
            <a:r>
              <a:rPr lang="en-US" altLang="en-US" smtClean="0"/>
              <a:t>Going Diving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Going Diving as a Sport Diver</a:t>
            </a:r>
          </a:p>
        </p:txBody>
      </p:sp>
      <p:pic>
        <p:nvPicPr>
          <p:cNvPr id="249860" name="Picture 4"/>
          <p:cNvPicPr>
            <a:picLocks noChangeAspect="1" noChangeArrowheads="1"/>
          </p:cNvPicPr>
          <p:nvPr/>
        </p:nvPicPr>
        <p:blipFill>
          <a:blip r:embed="rId2" cstate="screen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3225" y="2344738"/>
            <a:ext cx="3076575" cy="296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9861" name="Rectangle 5"/>
          <p:cNvSpPr>
            <a:spLocks noChangeArrowheads="1"/>
          </p:cNvSpPr>
          <p:nvPr/>
        </p:nvSpPr>
        <p:spPr bwMode="auto">
          <a:xfrm>
            <a:off x="679450" y="1689100"/>
            <a:ext cx="4513263" cy="249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415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685800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altLang="en-US" i="0">
                <a:solidFill>
                  <a:srgbClr val="FF0000"/>
                </a:solidFill>
              </a:rPr>
              <a:t>Aims</a:t>
            </a:r>
            <a:endParaRPr lang="en-GB" altLang="en-US" i="0">
              <a:solidFill>
                <a:schemeClr val="accent2"/>
              </a:solidFill>
            </a:endParaRPr>
          </a:p>
          <a:p>
            <a:r>
              <a:rPr lang="en-GB" altLang="en-US" i="0">
                <a:solidFill>
                  <a:schemeClr val="accent2"/>
                </a:solidFill>
              </a:rPr>
              <a:t>Enjoying diving</a:t>
            </a:r>
            <a:endParaRPr lang="en-GB" altLang="en-US" i="0"/>
          </a:p>
          <a:p>
            <a:pPr lvl="1"/>
            <a:r>
              <a:rPr lang="en-GB" altLang="en-US" i="0"/>
              <a:t>A broader variety of diving and buddies</a:t>
            </a:r>
          </a:p>
          <a:p>
            <a:pPr lvl="1"/>
            <a:r>
              <a:rPr lang="en-GB" altLang="en-US" i="0"/>
              <a:t>Dive leading</a:t>
            </a:r>
          </a:p>
          <a:p>
            <a:pPr lvl="1"/>
            <a:r>
              <a:rPr lang="en-GB" altLang="en-US" i="0"/>
              <a:t>Considering personal limitations</a:t>
            </a:r>
          </a:p>
          <a:p>
            <a:pPr lvl="1"/>
            <a:r>
              <a:rPr lang="en-GB" altLang="en-US" i="0"/>
              <a:t>Introduction to Rebreather diving</a:t>
            </a:r>
          </a:p>
          <a:p>
            <a:pPr lvl="1"/>
            <a:r>
              <a:rPr lang="en-GB" altLang="en-US" i="0"/>
              <a:t>Play a wider role during diving activities and assist the Dive Manager</a:t>
            </a:r>
          </a:p>
          <a:p>
            <a:pPr lvl="1"/>
            <a:r>
              <a:rPr lang="en-GB" altLang="en-US" i="0"/>
              <a:t>What next?</a:t>
            </a:r>
          </a:p>
          <a:p>
            <a:pPr lvl="1">
              <a:buFont typeface="CommonBullets" pitchFamily="34" charset="2"/>
              <a:buNone/>
            </a:pPr>
            <a:endParaRPr lang="en-GB" altLang="en-US" i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49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9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9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9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98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98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98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498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498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61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Experienced Buddies</a:t>
            </a:r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679450" y="1641475"/>
            <a:ext cx="4781550" cy="3652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6850" indent="-19526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685800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>
                <a:solidFill>
                  <a:schemeClr val="accent2"/>
                </a:solidFill>
              </a:rPr>
              <a:t>Experienced buddies pass on their experience:</a:t>
            </a:r>
            <a:endParaRPr lang="en-GB" altLang="en-US" i="0"/>
          </a:p>
          <a:p>
            <a:pPr lvl="1"/>
            <a:r>
              <a:rPr lang="en-GB" altLang="en-US" i="0"/>
              <a:t>In extending diving range </a:t>
            </a:r>
          </a:p>
          <a:p>
            <a:pPr lvl="1"/>
            <a:r>
              <a:rPr lang="en-GB" altLang="en-US" i="0"/>
              <a:t>Helping to develop equipment configurations</a:t>
            </a:r>
          </a:p>
          <a:p>
            <a:pPr lvl="1"/>
            <a:r>
              <a:rPr lang="en-GB" altLang="en-US" i="0"/>
              <a:t>Helping with practice of techniques for different types of dives</a:t>
            </a:r>
          </a:p>
          <a:p>
            <a:pPr lvl="1"/>
            <a:r>
              <a:rPr lang="en-GB" altLang="en-US" i="0"/>
              <a:t>Increasing overall awareness of diving conditions</a:t>
            </a:r>
          </a:p>
          <a:p>
            <a:r>
              <a:rPr lang="en-GB" altLang="en-US" i="0">
                <a:solidFill>
                  <a:schemeClr val="accent2"/>
                </a:solidFill>
              </a:rPr>
              <a:t>Develop particular interests</a:t>
            </a:r>
          </a:p>
        </p:txBody>
      </p:sp>
      <p:pic>
        <p:nvPicPr>
          <p:cNvPr id="250885" name="Picture 5"/>
          <p:cNvPicPr>
            <a:picLocks noChangeAspect="1" noChangeArrowheads="1"/>
          </p:cNvPicPr>
          <p:nvPr/>
        </p:nvPicPr>
        <p:blipFill>
          <a:blip r:embed="rId2" cstate="screen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662"/>
          <a:stretch>
            <a:fillRect/>
          </a:stretch>
        </p:blipFill>
        <p:spPr bwMode="auto">
          <a:xfrm>
            <a:off x="5419725" y="3906838"/>
            <a:ext cx="2360613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50886" name="Picture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7475" y="1611313"/>
            <a:ext cx="2355850" cy="213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0887" name="Rectangle 7"/>
          <p:cNvSpPr>
            <a:spLocks noChangeArrowheads="1"/>
          </p:cNvSpPr>
          <p:nvPr/>
        </p:nvSpPr>
        <p:spPr bwMode="auto">
          <a:xfrm>
            <a:off x="679450" y="5367338"/>
            <a:ext cx="4778375" cy="114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685800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/>
            <a:r>
              <a:rPr lang="en-GB" altLang="en-US" i="0"/>
              <a:t>Wreck, reef diving</a:t>
            </a:r>
          </a:p>
          <a:p>
            <a:pPr lvl="1"/>
            <a:r>
              <a:rPr lang="en-GB" altLang="en-US" i="0"/>
              <a:t>Marine life identification</a:t>
            </a:r>
          </a:p>
          <a:p>
            <a:pPr lvl="1"/>
            <a:r>
              <a:rPr lang="en-GB" altLang="en-US" i="0"/>
              <a:t>Photography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50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0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0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0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08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08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08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250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508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508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508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4" grpId="0" build="p" bldLvl="2" autoUpdateAnimBg="0"/>
      <p:bldP spid="250887" grpId="0" build="p" bldLvl="2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Dive Leading</a:t>
            </a:r>
          </a:p>
        </p:txBody>
      </p:sp>
      <p:pic>
        <p:nvPicPr>
          <p:cNvPr id="2529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6238" y="2436813"/>
            <a:ext cx="3246437" cy="291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2933" name="Rectangle 5"/>
          <p:cNvSpPr>
            <a:spLocks noChangeArrowheads="1"/>
          </p:cNvSpPr>
          <p:nvPr/>
        </p:nvSpPr>
        <p:spPr bwMode="auto">
          <a:xfrm>
            <a:off x="679450" y="2003425"/>
            <a:ext cx="4549775" cy="379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6850" indent="-19526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685800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altLang="en-US" i="0">
                <a:solidFill>
                  <a:schemeClr val="accent2"/>
                </a:solidFill>
              </a:rPr>
              <a:t>Equally experienced buddy</a:t>
            </a:r>
          </a:p>
          <a:p>
            <a:r>
              <a:rPr lang="en-GB" altLang="en-US" i="0">
                <a:solidFill>
                  <a:schemeClr val="accent2"/>
                </a:solidFill>
              </a:rPr>
              <a:t>Less experienced buddy</a:t>
            </a:r>
          </a:p>
          <a:p>
            <a:pPr lvl="1"/>
            <a:r>
              <a:rPr lang="en-GB" altLang="en-US" i="0"/>
              <a:t>Qualification level</a:t>
            </a:r>
          </a:p>
          <a:p>
            <a:pPr lvl="1"/>
            <a:r>
              <a:rPr lang="en-GB" altLang="en-US" i="0"/>
              <a:t>Type of conditions</a:t>
            </a:r>
          </a:p>
          <a:p>
            <a:r>
              <a:rPr lang="en-GB" altLang="en-US" i="0">
                <a:solidFill>
                  <a:schemeClr val="accent2"/>
                </a:solidFill>
              </a:rPr>
              <a:t>You become a role model</a:t>
            </a:r>
          </a:p>
          <a:p>
            <a:r>
              <a:rPr lang="en-GB" altLang="en-US" i="0">
                <a:solidFill>
                  <a:schemeClr val="accent2"/>
                </a:solidFill>
              </a:rPr>
              <a:t>Pass on good practice</a:t>
            </a:r>
          </a:p>
          <a:p>
            <a:pPr lvl="1"/>
            <a:r>
              <a:rPr lang="en-GB" altLang="en-US" i="0"/>
              <a:t>General conduct</a:t>
            </a:r>
          </a:p>
          <a:p>
            <a:pPr lvl="1"/>
            <a:r>
              <a:rPr lang="en-GB" altLang="en-US" i="0"/>
              <a:t>Self assessment</a:t>
            </a:r>
          </a:p>
          <a:p>
            <a:pPr lvl="1"/>
            <a:r>
              <a:rPr lang="en-GB" altLang="en-US" i="0"/>
              <a:t>Dive planning and monitoring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52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2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2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29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29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29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29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29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29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529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3" grpId="0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Dive Leading - Planning</a:t>
            </a:r>
          </a:p>
        </p:txBody>
      </p:sp>
      <p:graphicFrame>
        <p:nvGraphicFramePr>
          <p:cNvPr id="253956" name="Object 4"/>
          <p:cNvGraphicFramePr>
            <a:graphicFrameLocks noChangeAspect="1"/>
          </p:cNvGraphicFramePr>
          <p:nvPr/>
        </p:nvGraphicFramePr>
        <p:xfrm>
          <a:off x="6029325" y="2171700"/>
          <a:ext cx="1944688" cy="344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CorelDRAW" r:id="rId3" imgW="2211967" imgH="3920562" progId="CorelDraw.Graphic.8">
                  <p:embed/>
                </p:oleObj>
              </mc:Choice>
              <mc:Fallback>
                <p:oleObj name="CorelDRAW" r:id="rId3" imgW="2211967" imgH="3920562" progId="CorelDraw.Graphic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9325" y="2171700"/>
                        <a:ext cx="1944688" cy="344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777777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3957" name="Rectangle 5"/>
          <p:cNvSpPr>
            <a:spLocks noChangeArrowheads="1"/>
          </p:cNvSpPr>
          <p:nvPr/>
        </p:nvSpPr>
        <p:spPr bwMode="auto">
          <a:xfrm>
            <a:off x="5662613" y="2838450"/>
            <a:ext cx="2678112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290513" indent="-28416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617538" indent="-214313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>
              <a:buFont typeface="CommonBullets" pitchFamily="34" charset="2"/>
              <a:buNone/>
            </a:pPr>
            <a:r>
              <a:rPr lang="en-US" altLang="en-US" sz="2800" i="0"/>
              <a:t>Conditions</a:t>
            </a:r>
          </a:p>
          <a:p>
            <a:pPr lvl="1" algn="ctr">
              <a:buFont typeface="CommonBullets" pitchFamily="34" charset="2"/>
              <a:buNone/>
            </a:pPr>
            <a:r>
              <a:rPr lang="en-US" altLang="en-US" sz="2800" i="0"/>
              <a:t>Depth</a:t>
            </a:r>
          </a:p>
          <a:p>
            <a:pPr lvl="1" algn="ctr">
              <a:buFont typeface="CommonBullets" pitchFamily="34" charset="2"/>
              <a:buNone/>
            </a:pPr>
            <a:r>
              <a:rPr lang="en-GB" altLang="en-US" sz="2800" i="0"/>
              <a:t>Breathing Gas</a:t>
            </a:r>
            <a:endParaRPr lang="en-US" altLang="en-US" sz="2800" i="0"/>
          </a:p>
          <a:p>
            <a:pPr lvl="1" algn="ctr">
              <a:buFont typeface="CommonBullets" pitchFamily="34" charset="2"/>
              <a:buNone/>
            </a:pPr>
            <a:r>
              <a:rPr lang="en-US" altLang="en-US" sz="2800" i="0"/>
              <a:t>Equipment</a:t>
            </a:r>
            <a:endParaRPr lang="en-US" altLang="en-US" sz="4400" i="0"/>
          </a:p>
        </p:txBody>
      </p:sp>
      <p:sp>
        <p:nvSpPr>
          <p:cNvPr id="253958" name="Rectangle 6"/>
          <p:cNvSpPr>
            <a:spLocks noChangeArrowheads="1"/>
          </p:cNvSpPr>
          <p:nvPr/>
        </p:nvSpPr>
        <p:spPr bwMode="auto">
          <a:xfrm>
            <a:off x="698500" y="1771650"/>
            <a:ext cx="4549775" cy="249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685800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altLang="en-US" i="0">
                <a:solidFill>
                  <a:schemeClr val="accent2"/>
                </a:solidFill>
              </a:rPr>
              <a:t>Self &amp; Buddy risk assessment</a:t>
            </a:r>
          </a:p>
          <a:p>
            <a:r>
              <a:rPr lang="en-GB" altLang="en-US" i="0">
                <a:solidFill>
                  <a:schemeClr val="accent2"/>
                </a:solidFill>
              </a:rPr>
              <a:t>Conditions</a:t>
            </a:r>
          </a:p>
          <a:p>
            <a:pPr lvl="1"/>
            <a:r>
              <a:rPr lang="en-GB" altLang="en-US" i="0"/>
              <a:t>Suitable for level of experience</a:t>
            </a:r>
            <a:endParaRPr lang="en-GB" altLang="en-US" i="0">
              <a:solidFill>
                <a:schemeClr val="accent2"/>
              </a:solidFill>
            </a:endParaRPr>
          </a:p>
          <a:p>
            <a:r>
              <a:rPr lang="en-GB" altLang="en-US" i="0">
                <a:solidFill>
                  <a:schemeClr val="accent2"/>
                </a:solidFill>
              </a:rPr>
              <a:t>Depth</a:t>
            </a:r>
          </a:p>
          <a:p>
            <a:pPr lvl="1"/>
            <a:r>
              <a:rPr lang="en-GB" altLang="en-US" i="0"/>
              <a:t>Within previous experience</a:t>
            </a:r>
          </a:p>
          <a:p>
            <a:r>
              <a:rPr lang="en-GB" altLang="en-US" i="0">
                <a:solidFill>
                  <a:schemeClr val="accent2"/>
                </a:solidFill>
              </a:rPr>
              <a:t>Breathing Gas</a:t>
            </a:r>
          </a:p>
          <a:p>
            <a:pPr lvl="1"/>
            <a:r>
              <a:rPr lang="en-GB" altLang="en-US" i="0"/>
              <a:t>Adequate supply and back up for type of dive</a:t>
            </a:r>
          </a:p>
          <a:p>
            <a:r>
              <a:rPr lang="en-GB" altLang="en-US" i="0">
                <a:solidFill>
                  <a:schemeClr val="accent2"/>
                </a:solidFill>
              </a:rPr>
              <a:t>Equipment</a:t>
            </a:r>
          </a:p>
          <a:p>
            <a:pPr lvl="1"/>
            <a:r>
              <a:rPr lang="en-GB" altLang="en-US" i="0"/>
              <a:t>Buddy check</a:t>
            </a:r>
          </a:p>
          <a:p>
            <a:pPr lvl="1"/>
            <a:r>
              <a:rPr lang="en-GB" altLang="en-US" i="0"/>
              <a:t>Practiced?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53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3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53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539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539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539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539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539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539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539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539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539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7" grpId="0" autoUpdateAnimBg="0"/>
      <p:bldP spid="253958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Dive Leading - the Brief</a:t>
            </a:r>
          </a:p>
        </p:txBody>
      </p:sp>
      <p:pic>
        <p:nvPicPr>
          <p:cNvPr id="254980" name="Picture 4"/>
          <p:cNvPicPr>
            <a:picLocks noChangeAspect="1" noChangeArrowheads="1"/>
          </p:cNvPicPr>
          <p:nvPr/>
        </p:nvPicPr>
        <p:blipFill>
          <a:blip r:embed="rId2" cstate="screen">
            <a:lum brigh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6550" y="1760538"/>
            <a:ext cx="2725738" cy="195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4981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4963" y="3997325"/>
            <a:ext cx="2727325" cy="197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54982" name="Rectangle 6"/>
          <p:cNvSpPr>
            <a:spLocks noChangeArrowheads="1"/>
          </p:cNvSpPr>
          <p:nvPr/>
        </p:nvSpPr>
        <p:spPr bwMode="auto">
          <a:xfrm>
            <a:off x="698500" y="1504950"/>
            <a:ext cx="4549775" cy="249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6850" indent="-19526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76250" indent="-19050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>
                <a:solidFill>
                  <a:schemeClr val="accent2"/>
                </a:solidFill>
              </a:rPr>
              <a:t>Clear Brief - </a:t>
            </a:r>
            <a:r>
              <a:rPr lang="en-GB" altLang="en-US">
                <a:solidFill>
                  <a:schemeClr val="accent2"/>
                </a:solidFill>
              </a:rPr>
              <a:t>SEEDS</a:t>
            </a:r>
            <a:endParaRPr lang="en-GB" altLang="en-US" i="0">
              <a:solidFill>
                <a:schemeClr val="accent2"/>
              </a:solidFill>
            </a:endParaRPr>
          </a:p>
          <a:p>
            <a:pPr lvl="1"/>
            <a:r>
              <a:rPr lang="en-GB" altLang="en-US" i="0">
                <a:solidFill>
                  <a:srgbClr val="FF0000"/>
                </a:solidFill>
              </a:rPr>
              <a:t>S</a:t>
            </a:r>
            <a:r>
              <a:rPr lang="en-GB" altLang="en-US" i="0"/>
              <a:t>afety</a:t>
            </a:r>
            <a:endParaRPr lang="en-GB" altLang="en-US" i="0">
              <a:solidFill>
                <a:schemeClr val="accent2"/>
              </a:solidFill>
            </a:endParaRPr>
          </a:p>
          <a:p>
            <a:pPr lvl="2"/>
            <a:r>
              <a:rPr lang="en-GB" altLang="en-US" sz="1800" i="0"/>
              <a:t>Fit to dive</a:t>
            </a:r>
          </a:p>
          <a:p>
            <a:pPr lvl="2"/>
            <a:r>
              <a:rPr lang="en-GB" altLang="en-US" sz="1800" i="0"/>
              <a:t>Underwater hazards</a:t>
            </a:r>
          </a:p>
          <a:p>
            <a:pPr lvl="1"/>
            <a:r>
              <a:rPr lang="en-GB" altLang="en-US" i="0">
                <a:solidFill>
                  <a:srgbClr val="FF0000"/>
                </a:solidFill>
              </a:rPr>
              <a:t>E</a:t>
            </a:r>
            <a:r>
              <a:rPr lang="en-GB" altLang="en-US" i="0"/>
              <a:t>xercise/Dive Objective</a:t>
            </a:r>
          </a:p>
          <a:p>
            <a:pPr lvl="2"/>
            <a:r>
              <a:rPr lang="en-GB" altLang="en-US" sz="1800" i="0"/>
              <a:t>Depth, Time, Breathing Gas</a:t>
            </a:r>
          </a:p>
          <a:p>
            <a:pPr lvl="1"/>
            <a:r>
              <a:rPr lang="en-GB" altLang="en-US" i="0">
                <a:solidFill>
                  <a:srgbClr val="FF0000"/>
                </a:solidFill>
              </a:rPr>
              <a:t>E</a:t>
            </a:r>
            <a:r>
              <a:rPr lang="en-GB" altLang="en-US" i="0"/>
              <a:t>quipment</a:t>
            </a:r>
          </a:p>
          <a:p>
            <a:pPr lvl="2"/>
            <a:r>
              <a:rPr lang="en-GB" altLang="en-US" sz="1800" i="0"/>
              <a:t>Buddy Check</a:t>
            </a:r>
          </a:p>
          <a:p>
            <a:pPr lvl="2"/>
            <a:r>
              <a:rPr lang="en-GB" altLang="en-US" sz="1800" i="0"/>
              <a:t>Other equipment for the dive</a:t>
            </a:r>
          </a:p>
        </p:txBody>
      </p:sp>
      <p:sp>
        <p:nvSpPr>
          <p:cNvPr id="254983" name="Rectangle 7"/>
          <p:cNvSpPr>
            <a:spLocks noChangeArrowheads="1"/>
          </p:cNvSpPr>
          <p:nvPr/>
        </p:nvSpPr>
        <p:spPr bwMode="auto">
          <a:xfrm>
            <a:off x="698500" y="4691063"/>
            <a:ext cx="4111625" cy="150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tabLst>
                <a:tab pos="18415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tabLst>
                <a:tab pos="184150" algn="l"/>
              </a:tabLst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76250" indent="-190500" algn="l" eaLnBrk="0" hangingPunct="0">
              <a:spcBef>
                <a:spcPct val="15000"/>
              </a:spcBef>
              <a:buFont typeface="CommonBullets" pitchFamily="34" charset="2"/>
              <a:buChar char="#"/>
              <a:tabLst>
                <a:tab pos="184150" algn="l"/>
              </a:tabLst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tabLst>
                <a:tab pos="184150" algn="l"/>
              </a:tabLst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tabLst>
                <a:tab pos="184150" algn="l"/>
              </a:tabLst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184150" algn="l"/>
              </a:tabLs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184150" algn="l"/>
              </a:tabLs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184150" algn="l"/>
              </a:tabLs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184150" algn="l"/>
              </a:tabLs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/>
            <a:r>
              <a:rPr lang="en-GB" altLang="en-US" i="0">
                <a:solidFill>
                  <a:srgbClr val="FF0000"/>
                </a:solidFill>
              </a:rPr>
              <a:t>D</a:t>
            </a:r>
            <a:r>
              <a:rPr lang="en-GB" altLang="en-US" i="0"/>
              <a:t>iscipline on the dive</a:t>
            </a:r>
          </a:p>
          <a:p>
            <a:pPr lvl="2"/>
            <a:r>
              <a:rPr lang="en-GB" altLang="en-US" sz="1800" i="0"/>
              <a:t>Positioning, particularly when equipment being deployed</a:t>
            </a:r>
          </a:p>
          <a:p>
            <a:pPr lvl="1"/>
            <a:r>
              <a:rPr lang="en-GB" altLang="en-US" i="0">
                <a:solidFill>
                  <a:srgbClr val="FF0000"/>
                </a:solidFill>
              </a:rPr>
              <a:t>S</a:t>
            </a:r>
            <a:r>
              <a:rPr lang="en-GB" altLang="en-US" i="0"/>
              <a:t>ignals</a:t>
            </a:r>
            <a:endParaRPr lang="en-GB" altLang="en-US" i="0">
              <a:solidFill>
                <a:srgbClr val="FF0000"/>
              </a:solidFill>
            </a:endParaRPr>
          </a:p>
          <a:p>
            <a:pPr lvl="2"/>
            <a:r>
              <a:rPr lang="en-GB" altLang="en-US" sz="1800" i="0"/>
              <a:t>Normal and any special ones</a:t>
            </a:r>
            <a:endParaRPr lang="en-GB" altLang="en-US" sz="1800" i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54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49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49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49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49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49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49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49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49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549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254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549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549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549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549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82" grpId="0" build="p" bldLvl="3" autoUpdateAnimBg="0"/>
      <p:bldP spid="254983" grpId="0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Dive Leading - the Brief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95450"/>
            <a:ext cx="2452688" cy="4343400"/>
          </a:xfrm>
        </p:spPr>
        <p:txBody>
          <a:bodyPr/>
          <a:lstStyle/>
          <a:p>
            <a:r>
              <a:rPr lang="en-US" altLang="en-US" sz="2800" smtClean="0">
                <a:solidFill>
                  <a:schemeClr val="accent2"/>
                </a:solidFill>
              </a:rPr>
              <a:t>The Dive Manager’s Checklist</a:t>
            </a:r>
            <a:endParaRPr lang="en-GB" altLang="en-US" sz="2800" smtClean="0">
              <a:solidFill>
                <a:schemeClr val="accent2"/>
              </a:solidFill>
            </a:endParaRPr>
          </a:p>
        </p:txBody>
      </p:sp>
      <p:pic>
        <p:nvPicPr>
          <p:cNvPr id="9221" name="Picture 6" descr="SYMB_04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493449">
            <a:off x="3289300" y="1887538"/>
            <a:ext cx="3432175" cy="413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Dive Leading - the Dive</a:t>
            </a:r>
          </a:p>
        </p:txBody>
      </p:sp>
      <p:pic>
        <p:nvPicPr>
          <p:cNvPr id="256004" name="Picture 4"/>
          <p:cNvPicPr>
            <a:picLocks noChangeAspect="1" noChangeArrowheads="1"/>
          </p:cNvPicPr>
          <p:nvPr/>
        </p:nvPicPr>
        <p:blipFill>
          <a:blip r:embed="rId2" cstate="screen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18" b="10681"/>
          <a:stretch>
            <a:fillRect/>
          </a:stretch>
        </p:blipFill>
        <p:spPr bwMode="auto">
          <a:xfrm>
            <a:off x="6426200" y="1628775"/>
            <a:ext cx="236855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05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04" b="3909"/>
          <a:stretch>
            <a:fillRect/>
          </a:stretch>
        </p:blipFill>
        <p:spPr bwMode="auto">
          <a:xfrm>
            <a:off x="4586288" y="3927475"/>
            <a:ext cx="2409825" cy="208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06" name="Rectangle 6"/>
          <p:cNvSpPr>
            <a:spLocks noChangeArrowheads="1"/>
          </p:cNvSpPr>
          <p:nvPr/>
        </p:nvSpPr>
        <p:spPr bwMode="auto">
          <a:xfrm>
            <a:off x="698500" y="1684338"/>
            <a:ext cx="4549775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228600" indent="-17145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>
                <a:solidFill>
                  <a:schemeClr val="accent2"/>
                </a:solidFill>
              </a:rPr>
              <a:t>Making the dive a safe and enjoyable experience</a:t>
            </a:r>
          </a:p>
          <a:p>
            <a:pPr lvl="1"/>
            <a:r>
              <a:rPr lang="en-GB" altLang="en-US" i="0"/>
              <a:t>Assisting on kit up and entry</a:t>
            </a:r>
          </a:p>
          <a:p>
            <a:pPr lvl="1"/>
            <a:r>
              <a:rPr lang="en-GB" altLang="en-US" i="0"/>
              <a:t>Monitoring</a:t>
            </a:r>
          </a:p>
        </p:txBody>
      </p:sp>
      <p:sp>
        <p:nvSpPr>
          <p:cNvPr id="256007" name="Rectangle 7"/>
          <p:cNvSpPr>
            <a:spLocks noChangeArrowheads="1"/>
          </p:cNvSpPr>
          <p:nvPr/>
        </p:nvSpPr>
        <p:spPr bwMode="auto">
          <a:xfrm>
            <a:off x="698500" y="3221038"/>
            <a:ext cx="4549775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76250" indent="-19050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2"/>
            <a:r>
              <a:rPr lang="en-GB" altLang="en-US" sz="1800" i="0"/>
              <a:t>Depth, time and breathing gas</a:t>
            </a:r>
          </a:p>
          <a:p>
            <a:pPr lvl="2"/>
            <a:r>
              <a:rPr lang="en-GB" altLang="en-US" sz="1800" i="0"/>
              <a:t>Self and buddy reactions</a:t>
            </a:r>
          </a:p>
          <a:p>
            <a:pPr lvl="1"/>
            <a:r>
              <a:rPr lang="en-GB" altLang="en-US" i="0"/>
              <a:t>Points of interest</a:t>
            </a:r>
          </a:p>
          <a:p>
            <a:pPr lvl="1"/>
            <a:r>
              <a:rPr lang="en-GB" altLang="en-US" i="0"/>
              <a:t>Assisting on exit, de-kit</a:t>
            </a:r>
          </a:p>
          <a:p>
            <a:pPr lvl="1"/>
            <a:r>
              <a:rPr lang="en-GB" altLang="en-US" i="0"/>
              <a:t>Debriefing the experience</a:t>
            </a:r>
          </a:p>
          <a:p>
            <a:pPr lvl="1"/>
            <a:r>
              <a:rPr lang="en-GB" altLang="en-US" i="0"/>
              <a:t>Recording the dive</a:t>
            </a:r>
          </a:p>
          <a:p>
            <a:pPr lvl="2"/>
            <a:r>
              <a:rPr lang="en-GB" altLang="en-US" sz="1800" i="0"/>
              <a:t>Signing logbooks</a:t>
            </a:r>
          </a:p>
          <a:p>
            <a:pPr lvl="2"/>
            <a:r>
              <a:rPr lang="en-GB" altLang="en-US" sz="1800" i="0"/>
              <a:t>Details to the Dive Manager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56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0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0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60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8" presetClass="entr" presetSubtype="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256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560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560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560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560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560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560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560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560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6" grpId="0" build="p" bldLvl="2" autoUpdateAnimBg="0"/>
      <p:bldP spid="256007" grpId="0" build="p" bldLvl="3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Dive Leading = Role model</a:t>
            </a:r>
          </a:p>
        </p:txBody>
      </p:sp>
      <p:sp>
        <p:nvSpPr>
          <p:cNvPr id="257031" name="Rectangle 7"/>
          <p:cNvSpPr>
            <a:spLocks noChangeArrowheads="1"/>
          </p:cNvSpPr>
          <p:nvPr/>
        </p:nvSpPr>
        <p:spPr bwMode="auto">
          <a:xfrm>
            <a:off x="698500" y="2060575"/>
            <a:ext cx="3916363" cy="120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>
                <a:solidFill>
                  <a:schemeClr val="accent2"/>
                </a:solidFill>
              </a:rPr>
              <a:t>Equipment</a:t>
            </a:r>
          </a:p>
          <a:p>
            <a:pPr lvl="1"/>
            <a:r>
              <a:rPr lang="en-GB" altLang="en-US" i="0"/>
              <a:t>Task loading</a:t>
            </a:r>
          </a:p>
          <a:p>
            <a:pPr lvl="1"/>
            <a:r>
              <a:rPr lang="en-GB" altLang="en-US" i="0"/>
              <a:t>Practised in use</a:t>
            </a:r>
          </a:p>
          <a:p>
            <a:pPr lvl="1"/>
            <a:r>
              <a:rPr lang="en-GB" altLang="en-US" i="0"/>
              <a:t>Buoyancy trimmed</a:t>
            </a:r>
          </a:p>
          <a:p>
            <a:pPr lvl="1"/>
            <a:r>
              <a:rPr lang="en-GB" altLang="en-US" i="0"/>
              <a:t>Tidy, neat stowage</a:t>
            </a:r>
          </a:p>
          <a:p>
            <a:r>
              <a:rPr lang="en-GB" altLang="en-US" i="0">
                <a:solidFill>
                  <a:schemeClr val="accent2"/>
                </a:solidFill>
              </a:rPr>
              <a:t>Underwater deployment</a:t>
            </a:r>
          </a:p>
          <a:p>
            <a:pPr lvl="1"/>
            <a:r>
              <a:rPr lang="en-GB" altLang="en-US" i="0"/>
              <a:t>Involve buddy when appropriate</a:t>
            </a:r>
          </a:p>
        </p:txBody>
      </p:sp>
      <p:pic>
        <p:nvPicPr>
          <p:cNvPr id="257037" name="Picture 13"/>
          <p:cNvPicPr>
            <a:picLocks noChangeAspect="1" noChangeArrowheads="1"/>
          </p:cNvPicPr>
          <p:nvPr/>
        </p:nvPicPr>
        <p:blipFill>
          <a:blip r:embed="rId2" cstate="screen">
            <a:lum brigh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9"/>
          <a:stretch>
            <a:fillRect/>
          </a:stretch>
        </p:blipFill>
        <p:spPr bwMode="auto">
          <a:xfrm>
            <a:off x="5673725" y="2054225"/>
            <a:ext cx="2479675" cy="380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57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7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70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70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70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70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70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70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31" grpId="0" build="p" bldLvl="2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Role Model - Protection of the Environment</a:t>
            </a:r>
          </a:p>
        </p:txBody>
      </p:sp>
      <p:pic>
        <p:nvPicPr>
          <p:cNvPr id="258052" name="Picture 4" descr="MCA logo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9875" y="3849688"/>
            <a:ext cx="2581275" cy="195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8053" name="Picture 5"/>
          <p:cNvPicPr>
            <a:picLocks noChangeAspect="1" noChangeArrowheads="1"/>
          </p:cNvPicPr>
          <p:nvPr/>
        </p:nvPicPr>
        <p:blipFill>
          <a:blip r:embed="rId3" cstate="screen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0825" y="1820863"/>
            <a:ext cx="2571750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8054" name="Rectangle 6"/>
          <p:cNvSpPr>
            <a:spLocks noChangeArrowheads="1"/>
          </p:cNvSpPr>
          <p:nvPr/>
        </p:nvSpPr>
        <p:spPr bwMode="auto">
          <a:xfrm>
            <a:off x="698500" y="1762125"/>
            <a:ext cx="39163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317500" indent="-230188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>
                <a:solidFill>
                  <a:schemeClr val="accent2"/>
                </a:solidFill>
              </a:rPr>
              <a:t>Reef Conservation</a:t>
            </a:r>
          </a:p>
        </p:txBody>
      </p:sp>
      <p:sp>
        <p:nvSpPr>
          <p:cNvPr id="258055" name="Rectangle 7"/>
          <p:cNvSpPr>
            <a:spLocks noChangeArrowheads="1"/>
          </p:cNvSpPr>
          <p:nvPr/>
        </p:nvSpPr>
        <p:spPr bwMode="auto">
          <a:xfrm>
            <a:off x="698500" y="4243388"/>
            <a:ext cx="3916363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84150" indent="-18256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/>
            <a:r>
              <a:rPr lang="en-GB" altLang="en-US" i="0"/>
              <a:t>Look but don’t remove</a:t>
            </a:r>
          </a:p>
          <a:p>
            <a:pPr lvl="1"/>
            <a:r>
              <a:rPr lang="en-GB" altLang="en-US" i="0"/>
              <a:t>Report recovered finds to the Receiver of Wreck</a:t>
            </a:r>
          </a:p>
          <a:p>
            <a:pPr lvl="1"/>
            <a:r>
              <a:rPr lang="en-GB" altLang="en-US" i="0"/>
              <a:t>Report finds of interest or concern to the Receiver of Wreck</a:t>
            </a:r>
          </a:p>
        </p:txBody>
      </p:sp>
      <p:sp>
        <p:nvSpPr>
          <p:cNvPr id="258056" name="Rectangle 8"/>
          <p:cNvSpPr>
            <a:spLocks noChangeArrowheads="1"/>
          </p:cNvSpPr>
          <p:nvPr/>
        </p:nvSpPr>
        <p:spPr bwMode="auto">
          <a:xfrm>
            <a:off x="698500" y="3770313"/>
            <a:ext cx="39163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317500" indent="-230188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>
                <a:solidFill>
                  <a:schemeClr val="accent2"/>
                </a:solidFill>
              </a:rPr>
              <a:t>Wreck Protection</a:t>
            </a:r>
          </a:p>
        </p:txBody>
      </p:sp>
      <p:sp>
        <p:nvSpPr>
          <p:cNvPr id="258057" name="Rectangle 9"/>
          <p:cNvSpPr>
            <a:spLocks noChangeArrowheads="1"/>
          </p:cNvSpPr>
          <p:nvPr/>
        </p:nvSpPr>
        <p:spPr bwMode="auto">
          <a:xfrm>
            <a:off x="698500" y="2201863"/>
            <a:ext cx="3916363" cy="85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6850" indent="-19526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/>
            <a:r>
              <a:rPr lang="en-GB" altLang="en-US" i="0"/>
              <a:t>Buoyancy and finning</a:t>
            </a:r>
          </a:p>
          <a:p>
            <a:pPr lvl="1"/>
            <a:r>
              <a:rPr lang="en-GB" altLang="en-US" i="0"/>
              <a:t>Look but don’t touch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8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58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58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58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58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58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58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58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58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4" grpId="0" build="p" bldLvl="2" autoUpdateAnimBg="0"/>
      <p:bldP spid="258055" grpId="0" build="p" bldLvl="2" autoUpdateAnimBg="0"/>
      <p:bldP spid="258056" grpId="0" build="p" bldLvl="2" autoUpdateAnimBg="0"/>
      <p:bldP spid="258057" grpId="0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Personal Limits</a:t>
            </a:r>
          </a:p>
        </p:txBody>
      </p:sp>
      <p:sp>
        <p:nvSpPr>
          <p:cNvPr id="259076" name="Rectangle 4"/>
          <p:cNvSpPr>
            <a:spLocks noChangeArrowheads="1"/>
          </p:cNvSpPr>
          <p:nvPr/>
        </p:nvSpPr>
        <p:spPr bwMode="auto">
          <a:xfrm>
            <a:off x="698500" y="1841500"/>
            <a:ext cx="4359275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588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96850" indent="-193675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buFont typeface="CommonBullets" pitchFamily="34" charset="2"/>
              <a:buNone/>
            </a:pPr>
            <a:r>
              <a:rPr lang="en-US" altLang="en-US" sz="2400" i="0">
                <a:solidFill>
                  <a:schemeClr val="accent2"/>
                </a:solidFill>
              </a:rPr>
              <a:t>Your own comfort factor to enjoy diving</a:t>
            </a:r>
            <a:endParaRPr lang="en-US" altLang="en-US" i="0">
              <a:solidFill>
                <a:schemeClr val="accent2"/>
              </a:solidFill>
            </a:endParaRPr>
          </a:p>
          <a:p>
            <a:pPr lvl="2">
              <a:spcBef>
                <a:spcPct val="25000"/>
              </a:spcBef>
              <a:buFont typeface="CommonBullets" pitchFamily="34" charset="2"/>
              <a:buChar char="!"/>
            </a:pPr>
            <a:r>
              <a:rPr lang="en-US" altLang="en-US" sz="2000" i="0"/>
              <a:t>Do the type of diving you want to do</a:t>
            </a:r>
          </a:p>
          <a:p>
            <a:pPr lvl="2">
              <a:spcBef>
                <a:spcPct val="25000"/>
              </a:spcBef>
              <a:buFont typeface="CommonBullets" pitchFamily="34" charset="2"/>
              <a:buChar char="!"/>
            </a:pPr>
            <a:r>
              <a:rPr lang="en-US" altLang="en-US" sz="2000" i="0"/>
              <a:t>Avoid pressures to extend experience or depth too quickly</a:t>
            </a:r>
          </a:p>
          <a:p>
            <a:pPr lvl="2">
              <a:spcBef>
                <a:spcPct val="25000"/>
              </a:spcBef>
              <a:buFont typeface="CommonBullets" pitchFamily="34" charset="2"/>
              <a:buChar char="!"/>
            </a:pPr>
            <a:r>
              <a:rPr lang="en-US" altLang="en-US" sz="2000" i="0"/>
              <a:t>Challenge of diving tempered by being prepared for the challenge</a:t>
            </a:r>
          </a:p>
          <a:p>
            <a:pPr lvl="2">
              <a:spcBef>
                <a:spcPct val="25000"/>
              </a:spcBef>
              <a:buFont typeface="CommonBullets" pitchFamily="34" charset="2"/>
              <a:buChar char="!"/>
            </a:pPr>
            <a:r>
              <a:rPr lang="en-US" altLang="en-US" sz="2000" i="0"/>
              <a:t>Don’t rush - gradually consolidate experience</a:t>
            </a:r>
          </a:p>
        </p:txBody>
      </p:sp>
      <p:pic>
        <p:nvPicPr>
          <p:cNvPr id="259077" name="Picture 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9425" y="2389188"/>
            <a:ext cx="3024188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59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9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9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9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9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9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76" grpId="0" build="p" bldLvl="3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Nitrox for Sports Divers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95450"/>
            <a:ext cx="5797550" cy="4400550"/>
          </a:xfrm>
        </p:spPr>
        <p:txBody>
          <a:bodyPr/>
          <a:lstStyle/>
          <a:p>
            <a:r>
              <a:rPr lang="en-GB" altLang="en-US" smtClean="0">
                <a:solidFill>
                  <a:srgbClr val="FF0000"/>
                </a:solidFill>
              </a:rPr>
              <a:t>Do not exceed the MOD of any gas</a:t>
            </a:r>
          </a:p>
          <a:p>
            <a:pPr lvl="2"/>
            <a:r>
              <a:rPr lang="en-GB" altLang="en-US" sz="2000" smtClean="0">
                <a:solidFill>
                  <a:srgbClr val="FF0000"/>
                </a:solidFill>
              </a:rPr>
              <a:t>includes gas carried for decompression </a:t>
            </a:r>
          </a:p>
          <a:p>
            <a:r>
              <a:rPr lang="en-GB" altLang="en-US" smtClean="0">
                <a:solidFill>
                  <a:srgbClr val="008000"/>
                </a:solidFill>
              </a:rPr>
              <a:t>Exception for </a:t>
            </a:r>
            <a:r>
              <a:rPr lang="en-GB" altLang="en-US" u="sng" smtClean="0">
                <a:solidFill>
                  <a:srgbClr val="008000"/>
                </a:solidFill>
              </a:rPr>
              <a:t>NO-STOP Dives Only</a:t>
            </a:r>
          </a:p>
          <a:p>
            <a:pPr lvl="2"/>
            <a:r>
              <a:rPr lang="en-GB" altLang="en-US" sz="2000" smtClean="0"/>
              <a:t>Nitrox 32 can be used to 35 metres</a:t>
            </a:r>
          </a:p>
          <a:p>
            <a:pPr lvl="2"/>
            <a:r>
              <a:rPr lang="en-GB" altLang="en-US" sz="2000" smtClean="0"/>
              <a:t>Nitrox 36 can be used to 30 metres</a:t>
            </a:r>
          </a:p>
          <a:p>
            <a:pPr>
              <a:spcBef>
                <a:spcPct val="25000"/>
              </a:spcBef>
            </a:pPr>
            <a:r>
              <a:rPr lang="en-GB" altLang="en-US" smtClean="0">
                <a:solidFill>
                  <a:schemeClr val="accent2"/>
                </a:solidFill>
              </a:rPr>
              <a:t>Equipment</a:t>
            </a:r>
          </a:p>
          <a:p>
            <a:pPr lvl="1"/>
            <a:r>
              <a:rPr lang="en-GB" altLang="en-US" smtClean="0"/>
              <a:t>Cylinders labelled with gas % and MOD</a:t>
            </a:r>
          </a:p>
          <a:p>
            <a:pPr>
              <a:spcBef>
                <a:spcPct val="25000"/>
              </a:spcBef>
            </a:pPr>
            <a:r>
              <a:rPr lang="en-GB" altLang="en-US" smtClean="0">
                <a:solidFill>
                  <a:schemeClr val="accent2"/>
                </a:solidFill>
              </a:rPr>
              <a:t>Dive Planning</a:t>
            </a:r>
          </a:p>
          <a:p>
            <a:pPr lvl="1"/>
            <a:r>
              <a:rPr lang="en-GB" altLang="en-US" smtClean="0"/>
              <a:t>Plan for MOD of Nitrox diver and dive time of air (21%O</a:t>
            </a:r>
            <a:r>
              <a:rPr lang="en-GB" altLang="en-US" baseline="-25000" smtClean="0"/>
              <a:t>2</a:t>
            </a:r>
            <a:r>
              <a:rPr lang="en-GB" altLang="en-US" smtClean="0"/>
              <a:t>) diver </a:t>
            </a:r>
          </a:p>
          <a:p>
            <a:pPr lvl="1"/>
            <a:r>
              <a:rPr lang="en-GB" altLang="en-US" smtClean="0"/>
              <a:t>All other procedures the same</a:t>
            </a:r>
            <a:endParaRPr lang="en-GB" altLang="en-US" smtClean="0">
              <a:solidFill>
                <a:schemeClr val="accent2"/>
              </a:solidFill>
            </a:endParaRPr>
          </a:p>
          <a:p>
            <a:endParaRPr lang="en-US" altLang="en-US" smtClean="0"/>
          </a:p>
        </p:txBody>
      </p:sp>
      <p:pic>
        <p:nvPicPr>
          <p:cNvPr id="273412" name="Picture 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7150" y="1641475"/>
            <a:ext cx="189706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pic>
        <p:nvPicPr>
          <p:cNvPr id="273413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5525" y="3003550"/>
            <a:ext cx="1457325" cy="163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pic>
        <p:nvPicPr>
          <p:cNvPr id="273414" name="Picture 6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016" t="20763" r="33432" b="23381"/>
          <a:stretch>
            <a:fillRect/>
          </a:stretch>
        </p:blipFill>
        <p:spPr bwMode="auto">
          <a:xfrm>
            <a:off x="6616700" y="4346575"/>
            <a:ext cx="1414463" cy="16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73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273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273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Rebreather Divers</a:t>
            </a:r>
          </a:p>
        </p:txBody>
      </p:sp>
      <p:pic>
        <p:nvPicPr>
          <p:cNvPr id="260101" name="Picture 5"/>
          <p:cNvPicPr>
            <a:picLocks noChangeAspect="1" noChangeArrowheads="1"/>
          </p:cNvPicPr>
          <p:nvPr/>
        </p:nvPicPr>
        <p:blipFill>
          <a:blip r:embed="rId2" cstate="screen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106" r="6511"/>
          <a:stretch>
            <a:fillRect/>
          </a:stretch>
        </p:blipFill>
        <p:spPr bwMode="auto">
          <a:xfrm>
            <a:off x="5041900" y="2335213"/>
            <a:ext cx="2430463" cy="274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0102" name="Rectangle 6"/>
          <p:cNvSpPr>
            <a:spLocks noChangeArrowheads="1"/>
          </p:cNvSpPr>
          <p:nvPr/>
        </p:nvSpPr>
        <p:spPr bwMode="auto">
          <a:xfrm>
            <a:off x="698500" y="2224088"/>
            <a:ext cx="3916363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/>
            <a:endParaRPr lang="en-US" altLang="en-US" i="0"/>
          </a:p>
        </p:txBody>
      </p:sp>
      <p:sp>
        <p:nvSpPr>
          <p:cNvPr id="260104" name="Rectangle 8"/>
          <p:cNvSpPr>
            <a:spLocks noChangeArrowheads="1"/>
          </p:cNvSpPr>
          <p:nvPr/>
        </p:nvSpPr>
        <p:spPr bwMode="auto">
          <a:xfrm>
            <a:off x="830263" y="2401888"/>
            <a:ext cx="375761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317500" indent="-230188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>
                <a:solidFill>
                  <a:schemeClr val="accent2"/>
                </a:solidFill>
              </a:rPr>
              <a:t>Rebreathers</a:t>
            </a:r>
          </a:p>
        </p:txBody>
      </p:sp>
      <p:sp>
        <p:nvSpPr>
          <p:cNvPr id="260105" name="Rectangle 9"/>
          <p:cNvSpPr>
            <a:spLocks noChangeArrowheads="1"/>
          </p:cNvSpPr>
          <p:nvPr/>
        </p:nvSpPr>
        <p:spPr bwMode="auto">
          <a:xfrm>
            <a:off x="738188" y="3132138"/>
            <a:ext cx="3916362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84150" indent="-18256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/>
            <a:r>
              <a:rPr lang="en-GB" altLang="en-US" i="0"/>
              <a:t>What are Rebreathers</a:t>
            </a:r>
          </a:p>
          <a:p>
            <a:pPr lvl="1"/>
            <a:r>
              <a:rPr lang="en-GB" altLang="en-US" i="0"/>
              <a:t>Buddy considerations when diving with Rebreather divers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0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0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60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0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60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02" grpId="0" build="p" bldLvl="2" autoUpdateAnimBg="0"/>
      <p:bldP spid="260104" grpId="0" build="p" bldLvl="2" autoUpdateAnimBg="0"/>
      <p:bldP spid="260105" grpId="0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is a Rebreather</a:t>
            </a:r>
          </a:p>
        </p:txBody>
      </p:sp>
      <p:pic>
        <p:nvPicPr>
          <p:cNvPr id="264196" name="Picture 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2588" y="2097088"/>
            <a:ext cx="2341562" cy="264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grpSp>
        <p:nvGrpSpPr>
          <p:cNvPr id="264296" name="Group 104"/>
          <p:cNvGrpSpPr>
            <a:grpSpLocks/>
          </p:cNvGrpSpPr>
          <p:nvPr/>
        </p:nvGrpSpPr>
        <p:grpSpPr bwMode="auto">
          <a:xfrm>
            <a:off x="7588250" y="3651250"/>
            <a:ext cx="730250" cy="1335088"/>
            <a:chOff x="4780" y="2300"/>
            <a:chExt cx="460" cy="841"/>
          </a:xfrm>
        </p:grpSpPr>
        <p:pic>
          <p:nvPicPr>
            <p:cNvPr id="16483" name="Picture 102" descr="Mini O2 cylind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" y="2300"/>
              <a:ext cx="452" cy="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84" name="Line 103"/>
            <p:cNvSpPr>
              <a:spLocks noChangeShapeType="1"/>
            </p:cNvSpPr>
            <p:nvPr/>
          </p:nvSpPr>
          <p:spPr bwMode="auto">
            <a:xfrm flipH="1">
              <a:off x="4780" y="2952"/>
              <a:ext cx="284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/>
            </a:ln>
            <a:effectLst>
              <a:outerShdw dist="35921" dir="2700000" algn="ctr" rotWithShape="0">
                <a:srgbClr val="777777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2075" tIns="46038" rIns="92075" bIns="46038"/>
            <a:lstStyle/>
            <a:p>
              <a:endParaRPr lang="en-GB"/>
            </a:p>
          </p:txBody>
        </p:sp>
      </p:grpSp>
      <p:grpSp>
        <p:nvGrpSpPr>
          <p:cNvPr id="264197" name="Group 5"/>
          <p:cNvGrpSpPr>
            <a:grpSpLocks/>
          </p:cNvGrpSpPr>
          <p:nvPr/>
        </p:nvGrpSpPr>
        <p:grpSpPr bwMode="auto">
          <a:xfrm>
            <a:off x="5559425" y="2911475"/>
            <a:ext cx="2195513" cy="2084388"/>
            <a:chOff x="3694" y="1930"/>
            <a:chExt cx="1383" cy="1313"/>
          </a:xfrm>
        </p:grpSpPr>
        <p:grpSp>
          <p:nvGrpSpPr>
            <p:cNvPr id="16423" name="Group 6"/>
            <p:cNvGrpSpPr>
              <a:grpSpLocks/>
            </p:cNvGrpSpPr>
            <p:nvPr/>
          </p:nvGrpSpPr>
          <p:grpSpPr bwMode="auto">
            <a:xfrm>
              <a:off x="3791" y="1999"/>
              <a:ext cx="413" cy="504"/>
              <a:chOff x="1705" y="1447"/>
              <a:chExt cx="817" cy="1105"/>
            </a:xfrm>
          </p:grpSpPr>
          <p:sp>
            <p:nvSpPr>
              <p:cNvPr id="16481" name="Rectangle 7"/>
              <p:cNvSpPr>
                <a:spLocks noChangeArrowheads="1"/>
              </p:cNvSpPr>
              <p:nvPr/>
            </p:nvSpPr>
            <p:spPr bwMode="auto">
              <a:xfrm>
                <a:off x="1897" y="1447"/>
                <a:ext cx="625" cy="193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6482" name="Rectangle 8"/>
              <p:cNvSpPr>
                <a:spLocks noChangeArrowheads="1"/>
              </p:cNvSpPr>
              <p:nvPr/>
            </p:nvSpPr>
            <p:spPr bwMode="auto">
              <a:xfrm>
                <a:off x="1705" y="1447"/>
                <a:ext cx="193" cy="1105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6424" name="Group 9"/>
            <p:cNvGrpSpPr>
              <a:grpSpLocks/>
            </p:cNvGrpSpPr>
            <p:nvPr/>
          </p:nvGrpSpPr>
          <p:grpSpPr bwMode="auto">
            <a:xfrm>
              <a:off x="4567" y="1999"/>
              <a:ext cx="413" cy="504"/>
              <a:chOff x="3241" y="1447"/>
              <a:chExt cx="817" cy="1105"/>
            </a:xfrm>
          </p:grpSpPr>
          <p:sp>
            <p:nvSpPr>
              <p:cNvPr id="16479" name="Rectangle 10"/>
              <p:cNvSpPr>
                <a:spLocks noChangeArrowheads="1"/>
              </p:cNvSpPr>
              <p:nvPr/>
            </p:nvSpPr>
            <p:spPr bwMode="auto">
              <a:xfrm>
                <a:off x="3865" y="1447"/>
                <a:ext cx="193" cy="1105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6480" name="Rectangle 11"/>
              <p:cNvSpPr>
                <a:spLocks noChangeArrowheads="1"/>
              </p:cNvSpPr>
              <p:nvPr/>
            </p:nvSpPr>
            <p:spPr bwMode="auto">
              <a:xfrm>
                <a:off x="3241" y="1447"/>
                <a:ext cx="625" cy="193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6425" name="Group 12"/>
            <p:cNvGrpSpPr>
              <a:grpSpLocks/>
            </p:cNvGrpSpPr>
            <p:nvPr/>
          </p:nvGrpSpPr>
          <p:grpSpPr bwMode="auto">
            <a:xfrm>
              <a:off x="3791" y="2800"/>
              <a:ext cx="243" cy="351"/>
              <a:chOff x="1705" y="3201"/>
              <a:chExt cx="481" cy="769"/>
            </a:xfrm>
          </p:grpSpPr>
          <p:sp>
            <p:nvSpPr>
              <p:cNvPr id="16477" name="Rectangle 13"/>
              <p:cNvSpPr>
                <a:spLocks noChangeArrowheads="1"/>
              </p:cNvSpPr>
              <p:nvPr/>
            </p:nvSpPr>
            <p:spPr bwMode="auto">
              <a:xfrm>
                <a:off x="1705" y="3201"/>
                <a:ext cx="193" cy="673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6478" name="Rectangle 14"/>
              <p:cNvSpPr>
                <a:spLocks noChangeArrowheads="1"/>
              </p:cNvSpPr>
              <p:nvPr/>
            </p:nvSpPr>
            <p:spPr bwMode="auto">
              <a:xfrm>
                <a:off x="1705" y="3777"/>
                <a:ext cx="481" cy="193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6426" name="Group 15"/>
            <p:cNvGrpSpPr>
              <a:grpSpLocks/>
            </p:cNvGrpSpPr>
            <p:nvPr/>
          </p:nvGrpSpPr>
          <p:grpSpPr bwMode="auto">
            <a:xfrm>
              <a:off x="4785" y="2800"/>
              <a:ext cx="195" cy="351"/>
              <a:chOff x="3673" y="3201"/>
              <a:chExt cx="385" cy="769"/>
            </a:xfrm>
          </p:grpSpPr>
          <p:sp>
            <p:nvSpPr>
              <p:cNvPr id="16475" name="Rectangle 16"/>
              <p:cNvSpPr>
                <a:spLocks noChangeArrowheads="1"/>
              </p:cNvSpPr>
              <p:nvPr/>
            </p:nvSpPr>
            <p:spPr bwMode="auto">
              <a:xfrm>
                <a:off x="3865" y="3201"/>
                <a:ext cx="193" cy="673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6476" name="Rectangle 17"/>
              <p:cNvSpPr>
                <a:spLocks noChangeArrowheads="1"/>
              </p:cNvSpPr>
              <p:nvPr/>
            </p:nvSpPr>
            <p:spPr bwMode="auto">
              <a:xfrm>
                <a:off x="3673" y="3777"/>
                <a:ext cx="385" cy="193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6427" name="Group 18"/>
            <p:cNvGrpSpPr>
              <a:grpSpLocks/>
            </p:cNvGrpSpPr>
            <p:nvPr/>
          </p:nvGrpSpPr>
          <p:grpSpPr bwMode="auto">
            <a:xfrm rot="10744975">
              <a:off x="4202" y="1930"/>
              <a:ext cx="364" cy="162"/>
              <a:chOff x="4203" y="2001"/>
              <a:chExt cx="364" cy="153"/>
            </a:xfrm>
          </p:grpSpPr>
          <p:grpSp>
            <p:nvGrpSpPr>
              <p:cNvPr id="16445" name="Group 19"/>
              <p:cNvGrpSpPr>
                <a:grpSpLocks/>
              </p:cNvGrpSpPr>
              <p:nvPr/>
            </p:nvGrpSpPr>
            <p:grpSpPr bwMode="auto">
              <a:xfrm>
                <a:off x="4203" y="2001"/>
                <a:ext cx="97" cy="87"/>
                <a:chOff x="2521" y="1451"/>
                <a:chExt cx="192" cy="192"/>
              </a:xfrm>
            </p:grpSpPr>
            <p:sp>
              <p:nvSpPr>
                <p:cNvPr id="16462" name="Rectangle 20"/>
                <p:cNvSpPr>
                  <a:spLocks noChangeArrowheads="1"/>
                </p:cNvSpPr>
                <p:nvPr/>
              </p:nvSpPr>
              <p:spPr bwMode="auto">
                <a:xfrm>
                  <a:off x="2521" y="1451"/>
                  <a:ext cx="192" cy="192"/>
                </a:xfrm>
                <a:prstGeom prst="rect">
                  <a:avLst/>
                </a:prstGeom>
                <a:solidFill>
                  <a:srgbClr val="618FF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6463" name="Freeform 21"/>
                <p:cNvSpPr>
                  <a:spLocks/>
                </p:cNvSpPr>
                <p:nvPr/>
              </p:nvSpPr>
              <p:spPr bwMode="auto">
                <a:xfrm>
                  <a:off x="2521" y="1451"/>
                  <a:ext cx="192" cy="12"/>
                </a:xfrm>
                <a:custGeom>
                  <a:avLst/>
                  <a:gdLst>
                    <a:gd name="T0" fmla="*/ 0 w 192"/>
                    <a:gd name="T1" fmla="*/ 0 h 12"/>
                    <a:gd name="T2" fmla="*/ 12 w 192"/>
                    <a:gd name="T3" fmla="*/ 12 h 12"/>
                    <a:gd name="T4" fmla="*/ 180 w 192"/>
                    <a:gd name="T5" fmla="*/ 12 h 12"/>
                    <a:gd name="T6" fmla="*/ 192 w 192"/>
                    <a:gd name="T7" fmla="*/ 0 h 12"/>
                    <a:gd name="T8" fmla="*/ 0 w 192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2" h="12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180" y="12"/>
                      </a:lnTo>
                      <a:lnTo>
                        <a:pt x="19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A5F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464" name="Freeform 22"/>
                <p:cNvSpPr>
                  <a:spLocks/>
                </p:cNvSpPr>
                <p:nvPr/>
              </p:nvSpPr>
              <p:spPr bwMode="auto">
                <a:xfrm>
                  <a:off x="2521" y="1451"/>
                  <a:ext cx="12" cy="192"/>
                </a:xfrm>
                <a:custGeom>
                  <a:avLst/>
                  <a:gdLst>
                    <a:gd name="T0" fmla="*/ 0 w 12"/>
                    <a:gd name="T1" fmla="*/ 0 h 192"/>
                    <a:gd name="T2" fmla="*/ 0 w 12"/>
                    <a:gd name="T3" fmla="*/ 192 h 192"/>
                    <a:gd name="T4" fmla="*/ 12 w 12"/>
                    <a:gd name="T5" fmla="*/ 180 h 192"/>
                    <a:gd name="T6" fmla="*/ 12 w 12"/>
                    <a:gd name="T7" fmla="*/ 12 h 192"/>
                    <a:gd name="T8" fmla="*/ 0 w 12"/>
                    <a:gd name="T9" fmla="*/ 0 h 1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2" y="180"/>
                      </a:lnTo>
                      <a:lnTo>
                        <a:pt x="12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BCF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465" name="Freeform 23"/>
                <p:cNvSpPr>
                  <a:spLocks/>
                </p:cNvSpPr>
                <p:nvPr/>
              </p:nvSpPr>
              <p:spPr bwMode="auto">
                <a:xfrm>
                  <a:off x="2521" y="1631"/>
                  <a:ext cx="192" cy="12"/>
                </a:xfrm>
                <a:custGeom>
                  <a:avLst/>
                  <a:gdLst>
                    <a:gd name="T0" fmla="*/ 0 w 192"/>
                    <a:gd name="T1" fmla="*/ 12 h 12"/>
                    <a:gd name="T2" fmla="*/ 192 w 192"/>
                    <a:gd name="T3" fmla="*/ 12 h 12"/>
                    <a:gd name="T4" fmla="*/ 180 w 192"/>
                    <a:gd name="T5" fmla="*/ 0 h 12"/>
                    <a:gd name="T6" fmla="*/ 12 w 192"/>
                    <a:gd name="T7" fmla="*/ 0 h 12"/>
                    <a:gd name="T8" fmla="*/ 0 w 192"/>
                    <a:gd name="T9" fmla="*/ 12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2" h="12">
                      <a:moveTo>
                        <a:pt x="0" y="12"/>
                      </a:moveTo>
                      <a:lnTo>
                        <a:pt x="192" y="12"/>
                      </a:lnTo>
                      <a:lnTo>
                        <a:pt x="180" y="0"/>
                      </a:lnTo>
                      <a:lnTo>
                        <a:pt x="1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4E73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466" name="Freeform 24"/>
                <p:cNvSpPr>
                  <a:spLocks/>
                </p:cNvSpPr>
                <p:nvPr/>
              </p:nvSpPr>
              <p:spPr bwMode="auto">
                <a:xfrm>
                  <a:off x="2701" y="1451"/>
                  <a:ext cx="12" cy="192"/>
                </a:xfrm>
                <a:custGeom>
                  <a:avLst/>
                  <a:gdLst>
                    <a:gd name="T0" fmla="*/ 12 w 12"/>
                    <a:gd name="T1" fmla="*/ 192 h 192"/>
                    <a:gd name="T2" fmla="*/ 12 w 12"/>
                    <a:gd name="T3" fmla="*/ 0 h 192"/>
                    <a:gd name="T4" fmla="*/ 0 w 12"/>
                    <a:gd name="T5" fmla="*/ 12 h 192"/>
                    <a:gd name="T6" fmla="*/ 0 w 12"/>
                    <a:gd name="T7" fmla="*/ 180 h 192"/>
                    <a:gd name="T8" fmla="*/ 12 w 12"/>
                    <a:gd name="T9" fmla="*/ 192 h 1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2" h="192">
                      <a:moveTo>
                        <a:pt x="12" y="192"/>
                      </a:moveTo>
                      <a:lnTo>
                        <a:pt x="12" y="0"/>
                      </a:lnTo>
                      <a:lnTo>
                        <a:pt x="0" y="12"/>
                      </a:lnTo>
                      <a:lnTo>
                        <a:pt x="0" y="180"/>
                      </a:lnTo>
                      <a:lnTo>
                        <a:pt x="12" y="192"/>
                      </a:lnTo>
                      <a:close/>
                    </a:path>
                  </a:pathLst>
                </a:custGeom>
                <a:solidFill>
                  <a:srgbClr val="3A569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467" name="Freeform 25"/>
                <p:cNvSpPr>
                  <a:spLocks/>
                </p:cNvSpPr>
                <p:nvPr/>
              </p:nvSpPr>
              <p:spPr bwMode="auto">
                <a:xfrm>
                  <a:off x="2587" y="1487"/>
                  <a:ext cx="90" cy="120"/>
                </a:xfrm>
                <a:custGeom>
                  <a:avLst/>
                  <a:gdLst>
                    <a:gd name="T0" fmla="*/ 90 w 90"/>
                    <a:gd name="T1" fmla="*/ 0 h 120"/>
                    <a:gd name="T2" fmla="*/ 0 w 90"/>
                    <a:gd name="T3" fmla="*/ 60 h 120"/>
                    <a:gd name="T4" fmla="*/ 90 w 90"/>
                    <a:gd name="T5" fmla="*/ 120 h 120"/>
                    <a:gd name="T6" fmla="*/ 90 w 90"/>
                    <a:gd name="T7" fmla="*/ 0 h 12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0" h="120">
                      <a:moveTo>
                        <a:pt x="90" y="0"/>
                      </a:moveTo>
                      <a:lnTo>
                        <a:pt x="0" y="60"/>
                      </a:lnTo>
                      <a:lnTo>
                        <a:pt x="90" y="120"/>
                      </a:lnTo>
                      <a:lnTo>
                        <a:pt x="90" y="0"/>
                      </a:lnTo>
                      <a:close/>
                    </a:path>
                  </a:pathLst>
                </a:custGeom>
                <a:solidFill>
                  <a:srgbClr val="3A5698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468" name="Rectangle 26"/>
                <p:cNvSpPr>
                  <a:spLocks noChangeArrowheads="1"/>
                </p:cNvSpPr>
                <p:nvPr/>
              </p:nvSpPr>
              <p:spPr bwMode="auto">
                <a:xfrm>
                  <a:off x="2557" y="1487"/>
                  <a:ext cx="15" cy="120"/>
                </a:xfrm>
                <a:prstGeom prst="rect">
                  <a:avLst/>
                </a:prstGeom>
                <a:solidFill>
                  <a:srgbClr val="3A5698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6469" name="Rectangle 27"/>
                <p:cNvSpPr>
                  <a:spLocks noChangeArrowheads="1"/>
                </p:cNvSpPr>
                <p:nvPr/>
              </p:nvSpPr>
              <p:spPr bwMode="auto">
                <a:xfrm>
                  <a:off x="2521" y="1451"/>
                  <a:ext cx="192" cy="192"/>
                </a:xfrm>
                <a:prstGeom prst="rect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6470" name="Rectangle 28"/>
                <p:cNvSpPr>
                  <a:spLocks noChangeArrowheads="1"/>
                </p:cNvSpPr>
                <p:nvPr/>
              </p:nvSpPr>
              <p:spPr bwMode="auto">
                <a:xfrm>
                  <a:off x="2533" y="1463"/>
                  <a:ext cx="168" cy="168"/>
                </a:xfrm>
                <a:prstGeom prst="rect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6471" name="Line 29"/>
                <p:cNvSpPr>
                  <a:spLocks noChangeShapeType="1"/>
                </p:cNvSpPr>
                <p:nvPr/>
              </p:nvSpPr>
              <p:spPr bwMode="auto">
                <a:xfrm>
                  <a:off x="2521" y="1451"/>
                  <a:ext cx="12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472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2521" y="1631"/>
                  <a:ext cx="12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473" name="Line 31"/>
                <p:cNvSpPr>
                  <a:spLocks noChangeShapeType="1"/>
                </p:cNvSpPr>
                <p:nvPr/>
              </p:nvSpPr>
              <p:spPr bwMode="auto">
                <a:xfrm flipH="1" flipV="1">
                  <a:off x="2701" y="1631"/>
                  <a:ext cx="12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474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2701" y="1451"/>
                  <a:ext cx="12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6446" name="Group 33"/>
              <p:cNvGrpSpPr>
                <a:grpSpLocks/>
              </p:cNvGrpSpPr>
              <p:nvPr/>
            </p:nvGrpSpPr>
            <p:grpSpPr bwMode="auto">
              <a:xfrm>
                <a:off x="4470" y="2001"/>
                <a:ext cx="97" cy="87"/>
                <a:chOff x="3049" y="1451"/>
                <a:chExt cx="192" cy="192"/>
              </a:xfrm>
            </p:grpSpPr>
            <p:sp>
              <p:nvSpPr>
                <p:cNvPr id="16449" name="Rectangle 34"/>
                <p:cNvSpPr>
                  <a:spLocks noChangeArrowheads="1"/>
                </p:cNvSpPr>
                <p:nvPr/>
              </p:nvSpPr>
              <p:spPr bwMode="auto">
                <a:xfrm>
                  <a:off x="3049" y="1451"/>
                  <a:ext cx="192" cy="192"/>
                </a:xfrm>
                <a:prstGeom prst="rect">
                  <a:avLst/>
                </a:prstGeom>
                <a:solidFill>
                  <a:srgbClr val="618FF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6450" name="Freeform 35"/>
                <p:cNvSpPr>
                  <a:spLocks/>
                </p:cNvSpPr>
                <p:nvPr/>
              </p:nvSpPr>
              <p:spPr bwMode="auto">
                <a:xfrm>
                  <a:off x="3049" y="1451"/>
                  <a:ext cx="192" cy="12"/>
                </a:xfrm>
                <a:custGeom>
                  <a:avLst/>
                  <a:gdLst>
                    <a:gd name="T0" fmla="*/ 0 w 192"/>
                    <a:gd name="T1" fmla="*/ 0 h 12"/>
                    <a:gd name="T2" fmla="*/ 12 w 192"/>
                    <a:gd name="T3" fmla="*/ 12 h 12"/>
                    <a:gd name="T4" fmla="*/ 180 w 192"/>
                    <a:gd name="T5" fmla="*/ 12 h 12"/>
                    <a:gd name="T6" fmla="*/ 192 w 192"/>
                    <a:gd name="T7" fmla="*/ 0 h 12"/>
                    <a:gd name="T8" fmla="*/ 0 w 192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2" h="12">
                      <a:moveTo>
                        <a:pt x="0" y="0"/>
                      </a:moveTo>
                      <a:lnTo>
                        <a:pt x="12" y="12"/>
                      </a:lnTo>
                      <a:lnTo>
                        <a:pt x="180" y="12"/>
                      </a:lnTo>
                      <a:lnTo>
                        <a:pt x="19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A5F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451" name="Freeform 36"/>
                <p:cNvSpPr>
                  <a:spLocks/>
                </p:cNvSpPr>
                <p:nvPr/>
              </p:nvSpPr>
              <p:spPr bwMode="auto">
                <a:xfrm>
                  <a:off x="3049" y="1451"/>
                  <a:ext cx="12" cy="192"/>
                </a:xfrm>
                <a:custGeom>
                  <a:avLst/>
                  <a:gdLst>
                    <a:gd name="T0" fmla="*/ 0 w 12"/>
                    <a:gd name="T1" fmla="*/ 0 h 192"/>
                    <a:gd name="T2" fmla="*/ 0 w 12"/>
                    <a:gd name="T3" fmla="*/ 192 h 192"/>
                    <a:gd name="T4" fmla="*/ 12 w 12"/>
                    <a:gd name="T5" fmla="*/ 180 h 192"/>
                    <a:gd name="T6" fmla="*/ 12 w 12"/>
                    <a:gd name="T7" fmla="*/ 12 h 192"/>
                    <a:gd name="T8" fmla="*/ 0 w 12"/>
                    <a:gd name="T9" fmla="*/ 0 h 1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2" y="180"/>
                      </a:lnTo>
                      <a:lnTo>
                        <a:pt x="12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BCF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452" name="Freeform 37"/>
                <p:cNvSpPr>
                  <a:spLocks/>
                </p:cNvSpPr>
                <p:nvPr/>
              </p:nvSpPr>
              <p:spPr bwMode="auto">
                <a:xfrm>
                  <a:off x="3049" y="1631"/>
                  <a:ext cx="192" cy="12"/>
                </a:xfrm>
                <a:custGeom>
                  <a:avLst/>
                  <a:gdLst>
                    <a:gd name="T0" fmla="*/ 0 w 192"/>
                    <a:gd name="T1" fmla="*/ 12 h 12"/>
                    <a:gd name="T2" fmla="*/ 192 w 192"/>
                    <a:gd name="T3" fmla="*/ 12 h 12"/>
                    <a:gd name="T4" fmla="*/ 180 w 192"/>
                    <a:gd name="T5" fmla="*/ 0 h 12"/>
                    <a:gd name="T6" fmla="*/ 12 w 192"/>
                    <a:gd name="T7" fmla="*/ 0 h 12"/>
                    <a:gd name="T8" fmla="*/ 0 w 192"/>
                    <a:gd name="T9" fmla="*/ 12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2" h="12">
                      <a:moveTo>
                        <a:pt x="0" y="12"/>
                      </a:moveTo>
                      <a:lnTo>
                        <a:pt x="192" y="12"/>
                      </a:lnTo>
                      <a:lnTo>
                        <a:pt x="180" y="0"/>
                      </a:lnTo>
                      <a:lnTo>
                        <a:pt x="1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4E73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453" name="Freeform 38"/>
                <p:cNvSpPr>
                  <a:spLocks/>
                </p:cNvSpPr>
                <p:nvPr/>
              </p:nvSpPr>
              <p:spPr bwMode="auto">
                <a:xfrm>
                  <a:off x="3229" y="1451"/>
                  <a:ext cx="12" cy="192"/>
                </a:xfrm>
                <a:custGeom>
                  <a:avLst/>
                  <a:gdLst>
                    <a:gd name="T0" fmla="*/ 12 w 12"/>
                    <a:gd name="T1" fmla="*/ 192 h 192"/>
                    <a:gd name="T2" fmla="*/ 12 w 12"/>
                    <a:gd name="T3" fmla="*/ 0 h 192"/>
                    <a:gd name="T4" fmla="*/ 0 w 12"/>
                    <a:gd name="T5" fmla="*/ 12 h 192"/>
                    <a:gd name="T6" fmla="*/ 0 w 12"/>
                    <a:gd name="T7" fmla="*/ 180 h 192"/>
                    <a:gd name="T8" fmla="*/ 12 w 12"/>
                    <a:gd name="T9" fmla="*/ 192 h 1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2" h="192">
                      <a:moveTo>
                        <a:pt x="12" y="192"/>
                      </a:moveTo>
                      <a:lnTo>
                        <a:pt x="12" y="0"/>
                      </a:lnTo>
                      <a:lnTo>
                        <a:pt x="0" y="12"/>
                      </a:lnTo>
                      <a:lnTo>
                        <a:pt x="0" y="180"/>
                      </a:lnTo>
                      <a:lnTo>
                        <a:pt x="12" y="192"/>
                      </a:lnTo>
                      <a:close/>
                    </a:path>
                  </a:pathLst>
                </a:custGeom>
                <a:solidFill>
                  <a:srgbClr val="3A569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454" name="Freeform 39"/>
                <p:cNvSpPr>
                  <a:spLocks/>
                </p:cNvSpPr>
                <p:nvPr/>
              </p:nvSpPr>
              <p:spPr bwMode="auto">
                <a:xfrm>
                  <a:off x="3115" y="1487"/>
                  <a:ext cx="90" cy="120"/>
                </a:xfrm>
                <a:custGeom>
                  <a:avLst/>
                  <a:gdLst>
                    <a:gd name="T0" fmla="*/ 90 w 90"/>
                    <a:gd name="T1" fmla="*/ 0 h 120"/>
                    <a:gd name="T2" fmla="*/ 0 w 90"/>
                    <a:gd name="T3" fmla="*/ 60 h 120"/>
                    <a:gd name="T4" fmla="*/ 90 w 90"/>
                    <a:gd name="T5" fmla="*/ 120 h 120"/>
                    <a:gd name="T6" fmla="*/ 90 w 90"/>
                    <a:gd name="T7" fmla="*/ 0 h 12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0" h="120">
                      <a:moveTo>
                        <a:pt x="90" y="0"/>
                      </a:moveTo>
                      <a:lnTo>
                        <a:pt x="0" y="60"/>
                      </a:lnTo>
                      <a:lnTo>
                        <a:pt x="90" y="120"/>
                      </a:lnTo>
                      <a:lnTo>
                        <a:pt x="90" y="0"/>
                      </a:lnTo>
                      <a:close/>
                    </a:path>
                  </a:pathLst>
                </a:custGeom>
                <a:solidFill>
                  <a:srgbClr val="3A5698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455" name="Rectangle 40"/>
                <p:cNvSpPr>
                  <a:spLocks noChangeArrowheads="1"/>
                </p:cNvSpPr>
                <p:nvPr/>
              </p:nvSpPr>
              <p:spPr bwMode="auto">
                <a:xfrm>
                  <a:off x="3085" y="1487"/>
                  <a:ext cx="15" cy="120"/>
                </a:xfrm>
                <a:prstGeom prst="rect">
                  <a:avLst/>
                </a:prstGeom>
                <a:solidFill>
                  <a:srgbClr val="3A5698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6456" name="Rectangle 41"/>
                <p:cNvSpPr>
                  <a:spLocks noChangeArrowheads="1"/>
                </p:cNvSpPr>
                <p:nvPr/>
              </p:nvSpPr>
              <p:spPr bwMode="auto">
                <a:xfrm>
                  <a:off x="3049" y="1451"/>
                  <a:ext cx="192" cy="192"/>
                </a:xfrm>
                <a:prstGeom prst="rect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6457" name="Rectangle 42"/>
                <p:cNvSpPr>
                  <a:spLocks noChangeArrowheads="1"/>
                </p:cNvSpPr>
                <p:nvPr/>
              </p:nvSpPr>
              <p:spPr bwMode="auto">
                <a:xfrm>
                  <a:off x="3061" y="1463"/>
                  <a:ext cx="168" cy="168"/>
                </a:xfrm>
                <a:prstGeom prst="rect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4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defRPr sz="4400" b="1" i="1">
                      <a:solidFill>
                        <a:schemeClr val="accent2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6458" name="Line 43"/>
                <p:cNvSpPr>
                  <a:spLocks noChangeShapeType="1"/>
                </p:cNvSpPr>
                <p:nvPr/>
              </p:nvSpPr>
              <p:spPr bwMode="auto">
                <a:xfrm>
                  <a:off x="3049" y="1451"/>
                  <a:ext cx="12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459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3049" y="1631"/>
                  <a:ext cx="12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460" name="Line 45"/>
                <p:cNvSpPr>
                  <a:spLocks noChangeShapeType="1"/>
                </p:cNvSpPr>
                <p:nvPr/>
              </p:nvSpPr>
              <p:spPr bwMode="auto">
                <a:xfrm flipH="1" flipV="1">
                  <a:off x="3229" y="1631"/>
                  <a:ext cx="12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461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3229" y="1451"/>
                  <a:ext cx="12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16447" name="Rectangle 47"/>
              <p:cNvSpPr>
                <a:spLocks noChangeArrowheads="1"/>
              </p:cNvSpPr>
              <p:nvPr/>
            </p:nvSpPr>
            <p:spPr bwMode="auto">
              <a:xfrm>
                <a:off x="4300" y="2001"/>
                <a:ext cx="170" cy="88"/>
              </a:xfrm>
              <a:prstGeom prst="rect">
                <a:avLst/>
              </a:prstGeom>
              <a:solidFill>
                <a:srgbClr val="618FFD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6448" name="Freeform 48"/>
              <p:cNvSpPr>
                <a:spLocks/>
              </p:cNvSpPr>
              <p:nvPr/>
            </p:nvSpPr>
            <p:spPr bwMode="auto">
              <a:xfrm>
                <a:off x="4324" y="2088"/>
                <a:ext cx="146" cy="66"/>
              </a:xfrm>
              <a:custGeom>
                <a:avLst/>
                <a:gdLst>
                  <a:gd name="T0" fmla="*/ 37 w 288"/>
                  <a:gd name="T1" fmla="*/ 66 h 144"/>
                  <a:gd name="T2" fmla="*/ 37 w 288"/>
                  <a:gd name="T3" fmla="*/ 59 h 144"/>
                  <a:gd name="T4" fmla="*/ 40 w 288"/>
                  <a:gd name="T5" fmla="*/ 53 h 144"/>
                  <a:gd name="T6" fmla="*/ 43 w 288"/>
                  <a:gd name="T7" fmla="*/ 48 h 144"/>
                  <a:gd name="T8" fmla="*/ 47 w 288"/>
                  <a:gd name="T9" fmla="*/ 43 h 144"/>
                  <a:gd name="T10" fmla="*/ 53 w 288"/>
                  <a:gd name="T11" fmla="*/ 39 h 144"/>
                  <a:gd name="T12" fmla="*/ 59 w 288"/>
                  <a:gd name="T13" fmla="*/ 36 h 144"/>
                  <a:gd name="T14" fmla="*/ 65 w 288"/>
                  <a:gd name="T15" fmla="*/ 33 h 144"/>
                  <a:gd name="T16" fmla="*/ 73 w 288"/>
                  <a:gd name="T17" fmla="*/ 33 h 144"/>
                  <a:gd name="T18" fmla="*/ 81 w 288"/>
                  <a:gd name="T19" fmla="*/ 33 h 144"/>
                  <a:gd name="T20" fmla="*/ 87 w 288"/>
                  <a:gd name="T21" fmla="*/ 36 h 144"/>
                  <a:gd name="T22" fmla="*/ 93 w 288"/>
                  <a:gd name="T23" fmla="*/ 39 h 144"/>
                  <a:gd name="T24" fmla="*/ 99 w 288"/>
                  <a:gd name="T25" fmla="*/ 43 h 144"/>
                  <a:gd name="T26" fmla="*/ 103 w 288"/>
                  <a:gd name="T27" fmla="*/ 48 h 144"/>
                  <a:gd name="T28" fmla="*/ 106 w 288"/>
                  <a:gd name="T29" fmla="*/ 53 h 144"/>
                  <a:gd name="T30" fmla="*/ 109 w 288"/>
                  <a:gd name="T31" fmla="*/ 59 h 144"/>
                  <a:gd name="T32" fmla="*/ 110 w 288"/>
                  <a:gd name="T33" fmla="*/ 66 h 144"/>
                  <a:gd name="T34" fmla="*/ 146 w 288"/>
                  <a:gd name="T35" fmla="*/ 66 h 144"/>
                  <a:gd name="T36" fmla="*/ 145 w 288"/>
                  <a:gd name="T37" fmla="*/ 59 h 144"/>
                  <a:gd name="T38" fmla="*/ 144 w 288"/>
                  <a:gd name="T39" fmla="*/ 53 h 144"/>
                  <a:gd name="T40" fmla="*/ 143 w 288"/>
                  <a:gd name="T41" fmla="*/ 46 h 144"/>
                  <a:gd name="T42" fmla="*/ 140 w 288"/>
                  <a:gd name="T43" fmla="*/ 40 h 144"/>
                  <a:gd name="T44" fmla="*/ 137 w 288"/>
                  <a:gd name="T45" fmla="*/ 34 h 144"/>
                  <a:gd name="T46" fmla="*/ 134 w 288"/>
                  <a:gd name="T47" fmla="*/ 29 h 144"/>
                  <a:gd name="T48" fmla="*/ 129 w 288"/>
                  <a:gd name="T49" fmla="*/ 24 h 144"/>
                  <a:gd name="T50" fmla="*/ 125 w 288"/>
                  <a:gd name="T51" fmla="*/ 19 h 144"/>
                  <a:gd name="T52" fmla="*/ 120 w 288"/>
                  <a:gd name="T53" fmla="*/ 15 h 144"/>
                  <a:gd name="T54" fmla="*/ 114 w 288"/>
                  <a:gd name="T55" fmla="*/ 11 h 144"/>
                  <a:gd name="T56" fmla="*/ 108 w 288"/>
                  <a:gd name="T57" fmla="*/ 8 h 144"/>
                  <a:gd name="T58" fmla="*/ 101 w 288"/>
                  <a:gd name="T59" fmla="*/ 5 h 144"/>
                  <a:gd name="T60" fmla="*/ 95 w 288"/>
                  <a:gd name="T61" fmla="*/ 3 h 144"/>
                  <a:gd name="T62" fmla="*/ 88 w 288"/>
                  <a:gd name="T63" fmla="*/ 1 h 144"/>
                  <a:gd name="T64" fmla="*/ 81 w 288"/>
                  <a:gd name="T65" fmla="*/ 0 h 144"/>
                  <a:gd name="T66" fmla="*/ 73 w 288"/>
                  <a:gd name="T67" fmla="*/ 0 h 144"/>
                  <a:gd name="T68" fmla="*/ 65 w 288"/>
                  <a:gd name="T69" fmla="*/ 0 h 144"/>
                  <a:gd name="T70" fmla="*/ 58 w 288"/>
                  <a:gd name="T71" fmla="*/ 1 h 144"/>
                  <a:gd name="T72" fmla="*/ 51 w 288"/>
                  <a:gd name="T73" fmla="*/ 3 h 144"/>
                  <a:gd name="T74" fmla="*/ 45 w 288"/>
                  <a:gd name="T75" fmla="*/ 5 h 144"/>
                  <a:gd name="T76" fmla="*/ 38 w 288"/>
                  <a:gd name="T77" fmla="*/ 8 h 144"/>
                  <a:gd name="T78" fmla="*/ 32 w 288"/>
                  <a:gd name="T79" fmla="*/ 11 h 144"/>
                  <a:gd name="T80" fmla="*/ 26 w 288"/>
                  <a:gd name="T81" fmla="*/ 15 h 144"/>
                  <a:gd name="T82" fmla="*/ 21 w 288"/>
                  <a:gd name="T83" fmla="*/ 19 h 144"/>
                  <a:gd name="T84" fmla="*/ 17 w 288"/>
                  <a:gd name="T85" fmla="*/ 24 h 144"/>
                  <a:gd name="T86" fmla="*/ 13 w 288"/>
                  <a:gd name="T87" fmla="*/ 29 h 144"/>
                  <a:gd name="T88" fmla="*/ 9 w 288"/>
                  <a:gd name="T89" fmla="*/ 34 h 144"/>
                  <a:gd name="T90" fmla="*/ 6 w 288"/>
                  <a:gd name="T91" fmla="*/ 40 h 144"/>
                  <a:gd name="T92" fmla="*/ 3 w 288"/>
                  <a:gd name="T93" fmla="*/ 46 h 144"/>
                  <a:gd name="T94" fmla="*/ 2 w 288"/>
                  <a:gd name="T95" fmla="*/ 53 h 144"/>
                  <a:gd name="T96" fmla="*/ 1 w 288"/>
                  <a:gd name="T97" fmla="*/ 59 h 144"/>
                  <a:gd name="T98" fmla="*/ 0 w 288"/>
                  <a:gd name="T99" fmla="*/ 66 h 144"/>
                  <a:gd name="T100" fmla="*/ 37 w 288"/>
                  <a:gd name="T101" fmla="*/ 66 h 14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88" h="144">
                    <a:moveTo>
                      <a:pt x="72" y="144"/>
                    </a:moveTo>
                    <a:lnTo>
                      <a:pt x="73" y="129"/>
                    </a:lnTo>
                    <a:lnTo>
                      <a:pt x="78" y="116"/>
                    </a:lnTo>
                    <a:lnTo>
                      <a:pt x="84" y="104"/>
                    </a:lnTo>
                    <a:lnTo>
                      <a:pt x="93" y="93"/>
                    </a:lnTo>
                    <a:lnTo>
                      <a:pt x="104" y="84"/>
                    </a:lnTo>
                    <a:lnTo>
                      <a:pt x="116" y="78"/>
                    </a:lnTo>
                    <a:lnTo>
                      <a:pt x="129" y="73"/>
                    </a:lnTo>
                    <a:lnTo>
                      <a:pt x="144" y="72"/>
                    </a:lnTo>
                    <a:lnTo>
                      <a:pt x="159" y="73"/>
                    </a:lnTo>
                    <a:lnTo>
                      <a:pt x="172" y="78"/>
                    </a:lnTo>
                    <a:lnTo>
                      <a:pt x="184" y="84"/>
                    </a:lnTo>
                    <a:lnTo>
                      <a:pt x="195" y="93"/>
                    </a:lnTo>
                    <a:lnTo>
                      <a:pt x="204" y="104"/>
                    </a:lnTo>
                    <a:lnTo>
                      <a:pt x="210" y="116"/>
                    </a:lnTo>
                    <a:lnTo>
                      <a:pt x="215" y="129"/>
                    </a:lnTo>
                    <a:lnTo>
                      <a:pt x="216" y="144"/>
                    </a:lnTo>
                    <a:lnTo>
                      <a:pt x="288" y="144"/>
                    </a:lnTo>
                    <a:lnTo>
                      <a:pt x="287" y="129"/>
                    </a:lnTo>
                    <a:lnTo>
                      <a:pt x="285" y="115"/>
                    </a:lnTo>
                    <a:lnTo>
                      <a:pt x="282" y="101"/>
                    </a:lnTo>
                    <a:lnTo>
                      <a:pt x="277" y="88"/>
                    </a:lnTo>
                    <a:lnTo>
                      <a:pt x="271" y="75"/>
                    </a:lnTo>
                    <a:lnTo>
                      <a:pt x="264" y="63"/>
                    </a:lnTo>
                    <a:lnTo>
                      <a:pt x="255" y="52"/>
                    </a:lnTo>
                    <a:lnTo>
                      <a:pt x="246" y="42"/>
                    </a:lnTo>
                    <a:lnTo>
                      <a:pt x="236" y="33"/>
                    </a:lnTo>
                    <a:lnTo>
                      <a:pt x="225" y="25"/>
                    </a:lnTo>
                    <a:lnTo>
                      <a:pt x="213" y="17"/>
                    </a:lnTo>
                    <a:lnTo>
                      <a:pt x="200" y="11"/>
                    </a:lnTo>
                    <a:lnTo>
                      <a:pt x="187" y="6"/>
                    </a:lnTo>
                    <a:lnTo>
                      <a:pt x="173" y="3"/>
                    </a:lnTo>
                    <a:lnTo>
                      <a:pt x="159" y="1"/>
                    </a:lnTo>
                    <a:lnTo>
                      <a:pt x="144" y="0"/>
                    </a:lnTo>
                    <a:lnTo>
                      <a:pt x="129" y="1"/>
                    </a:lnTo>
                    <a:lnTo>
                      <a:pt x="115" y="3"/>
                    </a:lnTo>
                    <a:lnTo>
                      <a:pt x="101" y="6"/>
                    </a:lnTo>
                    <a:lnTo>
                      <a:pt x="88" y="11"/>
                    </a:lnTo>
                    <a:lnTo>
                      <a:pt x="75" y="17"/>
                    </a:lnTo>
                    <a:lnTo>
                      <a:pt x="63" y="25"/>
                    </a:lnTo>
                    <a:lnTo>
                      <a:pt x="52" y="33"/>
                    </a:lnTo>
                    <a:lnTo>
                      <a:pt x="42" y="42"/>
                    </a:lnTo>
                    <a:lnTo>
                      <a:pt x="33" y="52"/>
                    </a:lnTo>
                    <a:lnTo>
                      <a:pt x="25" y="63"/>
                    </a:lnTo>
                    <a:lnTo>
                      <a:pt x="17" y="75"/>
                    </a:lnTo>
                    <a:lnTo>
                      <a:pt x="11" y="88"/>
                    </a:lnTo>
                    <a:lnTo>
                      <a:pt x="6" y="101"/>
                    </a:lnTo>
                    <a:lnTo>
                      <a:pt x="3" y="115"/>
                    </a:lnTo>
                    <a:lnTo>
                      <a:pt x="1" y="129"/>
                    </a:lnTo>
                    <a:lnTo>
                      <a:pt x="0" y="144"/>
                    </a:lnTo>
                    <a:lnTo>
                      <a:pt x="72" y="144"/>
                    </a:lnTo>
                    <a:close/>
                  </a:path>
                </a:pathLst>
              </a:custGeom>
              <a:solidFill>
                <a:srgbClr val="618FFD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6428" name="Oval 49"/>
            <p:cNvSpPr>
              <a:spLocks noChangeArrowheads="1"/>
            </p:cNvSpPr>
            <p:nvPr/>
          </p:nvSpPr>
          <p:spPr bwMode="auto">
            <a:xfrm>
              <a:off x="4785" y="2274"/>
              <a:ext cx="292" cy="548"/>
            </a:xfrm>
            <a:prstGeom prst="ellipse">
              <a:avLst/>
            </a:prstGeom>
            <a:solidFill>
              <a:srgbClr val="66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429" name="Oval 50"/>
            <p:cNvSpPr>
              <a:spLocks noChangeArrowheads="1"/>
            </p:cNvSpPr>
            <p:nvPr/>
          </p:nvSpPr>
          <p:spPr bwMode="auto">
            <a:xfrm>
              <a:off x="3694" y="2274"/>
              <a:ext cx="292" cy="548"/>
            </a:xfrm>
            <a:prstGeom prst="ellipse">
              <a:avLst/>
            </a:prstGeom>
            <a:solidFill>
              <a:srgbClr val="66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16430" name="Group 51"/>
            <p:cNvGrpSpPr>
              <a:grpSpLocks/>
            </p:cNvGrpSpPr>
            <p:nvPr/>
          </p:nvGrpSpPr>
          <p:grpSpPr bwMode="auto">
            <a:xfrm>
              <a:off x="3791" y="2230"/>
              <a:ext cx="1188" cy="153"/>
              <a:chOff x="1705" y="1953"/>
              <a:chExt cx="2352" cy="336"/>
            </a:xfrm>
          </p:grpSpPr>
          <p:sp>
            <p:nvSpPr>
              <p:cNvPr id="16443" name="Freeform 52"/>
              <p:cNvSpPr>
                <a:spLocks/>
              </p:cNvSpPr>
              <p:nvPr/>
            </p:nvSpPr>
            <p:spPr bwMode="auto">
              <a:xfrm>
                <a:off x="1705" y="1953"/>
                <a:ext cx="192" cy="336"/>
              </a:xfrm>
              <a:custGeom>
                <a:avLst/>
                <a:gdLst>
                  <a:gd name="T0" fmla="*/ 48 w 192"/>
                  <a:gd name="T1" fmla="*/ 0 h 336"/>
                  <a:gd name="T2" fmla="*/ 0 w 192"/>
                  <a:gd name="T3" fmla="*/ 168 h 336"/>
                  <a:gd name="T4" fmla="*/ 48 w 192"/>
                  <a:gd name="T5" fmla="*/ 336 h 336"/>
                  <a:gd name="T6" fmla="*/ 144 w 192"/>
                  <a:gd name="T7" fmla="*/ 336 h 336"/>
                  <a:gd name="T8" fmla="*/ 192 w 192"/>
                  <a:gd name="T9" fmla="*/ 168 h 336"/>
                  <a:gd name="T10" fmla="*/ 144 w 192"/>
                  <a:gd name="T11" fmla="*/ 0 h 336"/>
                  <a:gd name="T12" fmla="*/ 48 w 192"/>
                  <a:gd name="T13" fmla="*/ 0 h 3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92" h="336">
                    <a:moveTo>
                      <a:pt x="48" y="0"/>
                    </a:moveTo>
                    <a:lnTo>
                      <a:pt x="0" y="168"/>
                    </a:lnTo>
                    <a:lnTo>
                      <a:pt x="48" y="336"/>
                    </a:lnTo>
                    <a:lnTo>
                      <a:pt x="144" y="336"/>
                    </a:lnTo>
                    <a:lnTo>
                      <a:pt x="192" y="168"/>
                    </a:lnTo>
                    <a:lnTo>
                      <a:pt x="144" y="0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80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44" name="Freeform 53"/>
              <p:cNvSpPr>
                <a:spLocks/>
              </p:cNvSpPr>
              <p:nvPr/>
            </p:nvSpPr>
            <p:spPr bwMode="auto">
              <a:xfrm>
                <a:off x="3865" y="1953"/>
                <a:ext cx="192" cy="336"/>
              </a:xfrm>
              <a:custGeom>
                <a:avLst/>
                <a:gdLst>
                  <a:gd name="T0" fmla="*/ 48 w 192"/>
                  <a:gd name="T1" fmla="*/ 0 h 336"/>
                  <a:gd name="T2" fmla="*/ 0 w 192"/>
                  <a:gd name="T3" fmla="*/ 168 h 336"/>
                  <a:gd name="T4" fmla="*/ 48 w 192"/>
                  <a:gd name="T5" fmla="*/ 336 h 336"/>
                  <a:gd name="T6" fmla="*/ 144 w 192"/>
                  <a:gd name="T7" fmla="*/ 336 h 336"/>
                  <a:gd name="T8" fmla="*/ 192 w 192"/>
                  <a:gd name="T9" fmla="*/ 168 h 336"/>
                  <a:gd name="T10" fmla="*/ 144 w 192"/>
                  <a:gd name="T11" fmla="*/ 0 h 336"/>
                  <a:gd name="T12" fmla="*/ 48 w 192"/>
                  <a:gd name="T13" fmla="*/ 0 h 3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92" h="336">
                    <a:moveTo>
                      <a:pt x="48" y="0"/>
                    </a:moveTo>
                    <a:lnTo>
                      <a:pt x="0" y="168"/>
                    </a:lnTo>
                    <a:lnTo>
                      <a:pt x="48" y="336"/>
                    </a:lnTo>
                    <a:lnTo>
                      <a:pt x="144" y="336"/>
                    </a:lnTo>
                    <a:lnTo>
                      <a:pt x="192" y="168"/>
                    </a:lnTo>
                    <a:lnTo>
                      <a:pt x="144" y="0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80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6431" name="Rectangle 54"/>
            <p:cNvSpPr>
              <a:spLocks noChangeArrowheads="1"/>
            </p:cNvSpPr>
            <p:nvPr/>
          </p:nvSpPr>
          <p:spPr bwMode="auto">
            <a:xfrm>
              <a:off x="4053" y="2263"/>
              <a:ext cx="5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16432" name="Group 55"/>
            <p:cNvGrpSpPr>
              <a:grpSpLocks/>
            </p:cNvGrpSpPr>
            <p:nvPr/>
          </p:nvGrpSpPr>
          <p:grpSpPr bwMode="auto">
            <a:xfrm>
              <a:off x="4002" y="2931"/>
              <a:ext cx="810" cy="312"/>
              <a:chOff x="2016" y="3264"/>
              <a:chExt cx="1488" cy="576"/>
            </a:xfrm>
          </p:grpSpPr>
          <p:sp>
            <p:nvSpPr>
              <p:cNvPr id="16441" name="AutoShape 56"/>
              <p:cNvSpPr>
                <a:spLocks noChangeArrowheads="1"/>
              </p:cNvSpPr>
              <p:nvPr/>
            </p:nvSpPr>
            <p:spPr bwMode="auto">
              <a:xfrm>
                <a:off x="2016" y="3264"/>
                <a:ext cx="1152" cy="576"/>
              </a:xfrm>
              <a:prstGeom prst="bevel">
                <a:avLst>
                  <a:gd name="adj" fmla="val 12500"/>
                </a:avLst>
              </a:prstGeom>
              <a:solidFill>
                <a:srgbClr val="00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6442" name="Rectangle 57"/>
              <p:cNvSpPr>
                <a:spLocks noChangeArrowheads="1"/>
              </p:cNvSpPr>
              <p:nvPr/>
            </p:nvSpPr>
            <p:spPr bwMode="auto">
              <a:xfrm>
                <a:off x="3168" y="3264"/>
                <a:ext cx="336" cy="57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16433" name="Line 58"/>
            <p:cNvSpPr>
              <a:spLocks noChangeShapeType="1"/>
            </p:cNvSpPr>
            <p:nvPr/>
          </p:nvSpPr>
          <p:spPr bwMode="auto">
            <a:xfrm>
              <a:off x="3827" y="2028"/>
              <a:ext cx="227" cy="0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6434" name="Line 59"/>
            <p:cNvSpPr>
              <a:spLocks noChangeShapeType="1"/>
            </p:cNvSpPr>
            <p:nvPr/>
          </p:nvSpPr>
          <p:spPr bwMode="auto">
            <a:xfrm>
              <a:off x="3886" y="2061"/>
              <a:ext cx="227" cy="0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6435" name="Line 60"/>
            <p:cNvSpPr>
              <a:spLocks noChangeShapeType="1"/>
            </p:cNvSpPr>
            <p:nvPr/>
          </p:nvSpPr>
          <p:spPr bwMode="auto">
            <a:xfrm>
              <a:off x="4694" y="2032"/>
              <a:ext cx="227" cy="0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6436" name="Line 61"/>
            <p:cNvSpPr>
              <a:spLocks noChangeShapeType="1"/>
            </p:cNvSpPr>
            <p:nvPr/>
          </p:nvSpPr>
          <p:spPr bwMode="auto">
            <a:xfrm>
              <a:off x="4737" y="2057"/>
              <a:ext cx="227" cy="0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6437" name="Line 62"/>
            <p:cNvSpPr>
              <a:spLocks noChangeShapeType="1"/>
            </p:cNvSpPr>
            <p:nvPr/>
          </p:nvSpPr>
          <p:spPr bwMode="auto">
            <a:xfrm rot="5373637">
              <a:off x="3740" y="2966"/>
              <a:ext cx="227" cy="0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6438" name="Line 63"/>
            <p:cNvSpPr>
              <a:spLocks noChangeShapeType="1"/>
            </p:cNvSpPr>
            <p:nvPr/>
          </p:nvSpPr>
          <p:spPr bwMode="auto">
            <a:xfrm rot="5373637">
              <a:off x="3708" y="3026"/>
              <a:ext cx="227" cy="0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6439" name="Line 64"/>
            <p:cNvSpPr>
              <a:spLocks noChangeShapeType="1"/>
            </p:cNvSpPr>
            <p:nvPr/>
          </p:nvSpPr>
          <p:spPr bwMode="auto">
            <a:xfrm rot="5373637">
              <a:off x="4836" y="2962"/>
              <a:ext cx="227" cy="0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6440" name="Line 65"/>
            <p:cNvSpPr>
              <a:spLocks noChangeShapeType="1"/>
            </p:cNvSpPr>
            <p:nvPr/>
          </p:nvSpPr>
          <p:spPr bwMode="auto">
            <a:xfrm rot="5373637">
              <a:off x="4804" y="3022"/>
              <a:ext cx="227" cy="0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264258" name="Rectangle 66"/>
          <p:cNvSpPr>
            <a:spLocks noChangeArrowheads="1"/>
          </p:cNvSpPr>
          <p:nvPr/>
        </p:nvSpPr>
        <p:spPr bwMode="auto">
          <a:xfrm>
            <a:off x="698500" y="5802313"/>
            <a:ext cx="48799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588" indent="-17145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3175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2">
              <a:spcBef>
                <a:spcPct val="0"/>
              </a:spcBef>
              <a:buFont typeface="CommonBullets" pitchFamily="34" charset="2"/>
              <a:buNone/>
            </a:pPr>
            <a:r>
              <a:rPr lang="en-GB" altLang="en-US" sz="2400" i="0">
                <a:solidFill>
                  <a:schemeClr val="accent2"/>
                </a:solidFill>
              </a:rPr>
              <a:t>Delivers nitrox mixes</a:t>
            </a:r>
          </a:p>
        </p:txBody>
      </p:sp>
      <p:grpSp>
        <p:nvGrpSpPr>
          <p:cNvPr id="264259" name="Group 67"/>
          <p:cNvGrpSpPr>
            <a:grpSpLocks/>
          </p:cNvGrpSpPr>
          <p:nvPr/>
        </p:nvGrpSpPr>
        <p:grpSpPr bwMode="auto">
          <a:xfrm>
            <a:off x="6878638" y="3852863"/>
            <a:ext cx="889000" cy="1093787"/>
            <a:chOff x="4525" y="2523"/>
            <a:chExt cx="560" cy="689"/>
          </a:xfrm>
        </p:grpSpPr>
        <p:sp>
          <p:nvSpPr>
            <p:cNvPr id="16421" name="Line 68"/>
            <p:cNvSpPr>
              <a:spLocks noChangeShapeType="1"/>
            </p:cNvSpPr>
            <p:nvPr/>
          </p:nvSpPr>
          <p:spPr bwMode="auto">
            <a:xfrm rot="17927184" flipV="1">
              <a:off x="4665" y="2643"/>
              <a:ext cx="539" cy="3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6422" name="Line 69"/>
            <p:cNvSpPr>
              <a:spLocks noChangeShapeType="1"/>
            </p:cNvSpPr>
            <p:nvPr/>
          </p:nvSpPr>
          <p:spPr bwMode="auto">
            <a:xfrm rot="-3638571">
              <a:off x="4607" y="2906"/>
              <a:ext cx="224" cy="38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64293" name="Group 101"/>
          <p:cNvGrpSpPr>
            <a:grpSpLocks/>
          </p:cNvGrpSpPr>
          <p:nvPr/>
        </p:nvGrpSpPr>
        <p:grpSpPr bwMode="auto">
          <a:xfrm>
            <a:off x="5484813" y="3108325"/>
            <a:ext cx="763587" cy="1030288"/>
            <a:chOff x="3455" y="1958"/>
            <a:chExt cx="481" cy="649"/>
          </a:xfrm>
        </p:grpSpPr>
        <p:sp>
          <p:nvSpPr>
            <p:cNvPr id="16419" name="Line 71"/>
            <p:cNvSpPr>
              <a:spLocks noChangeShapeType="1"/>
            </p:cNvSpPr>
            <p:nvPr/>
          </p:nvSpPr>
          <p:spPr bwMode="auto">
            <a:xfrm rot="7335948" flipV="1">
              <a:off x="3342" y="2119"/>
              <a:ext cx="601" cy="3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6420" name="Freeform 72"/>
            <p:cNvSpPr>
              <a:spLocks/>
            </p:cNvSpPr>
            <p:nvPr/>
          </p:nvSpPr>
          <p:spPr bwMode="auto">
            <a:xfrm>
              <a:off x="3658" y="1958"/>
              <a:ext cx="278" cy="2"/>
            </a:xfrm>
            <a:custGeom>
              <a:avLst/>
              <a:gdLst>
                <a:gd name="T0" fmla="*/ 278 w 278"/>
                <a:gd name="T1" fmla="*/ 2 h 2"/>
                <a:gd name="T2" fmla="*/ 0 w 278"/>
                <a:gd name="T3" fmla="*/ 0 h 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78" h="2">
                  <a:moveTo>
                    <a:pt x="278" y="2"/>
                  </a:move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64265" name="Group 73"/>
          <p:cNvGrpSpPr>
            <a:grpSpLocks/>
          </p:cNvGrpSpPr>
          <p:nvPr/>
        </p:nvGrpSpPr>
        <p:grpSpPr bwMode="auto">
          <a:xfrm>
            <a:off x="5665788" y="4310063"/>
            <a:ext cx="796925" cy="642937"/>
            <a:chOff x="3753" y="2819"/>
            <a:chExt cx="502" cy="405"/>
          </a:xfrm>
        </p:grpSpPr>
        <p:sp>
          <p:nvSpPr>
            <p:cNvPr id="16417" name="Line 74"/>
            <p:cNvSpPr>
              <a:spLocks noChangeShapeType="1"/>
            </p:cNvSpPr>
            <p:nvPr/>
          </p:nvSpPr>
          <p:spPr bwMode="auto">
            <a:xfrm rot="1836132" flipV="1">
              <a:off x="3860" y="2994"/>
              <a:ext cx="395" cy="23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6418" name="Line 75"/>
            <p:cNvSpPr>
              <a:spLocks noChangeShapeType="1"/>
            </p:cNvSpPr>
            <p:nvPr/>
          </p:nvSpPr>
          <p:spPr bwMode="auto">
            <a:xfrm rot="1870378">
              <a:off x="3753" y="2819"/>
              <a:ext cx="158" cy="26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64268" name="Group 76"/>
          <p:cNvGrpSpPr>
            <a:grpSpLocks/>
          </p:cNvGrpSpPr>
          <p:nvPr/>
        </p:nvGrpSpPr>
        <p:grpSpPr bwMode="auto">
          <a:xfrm rot="-5359087">
            <a:off x="7097713" y="2973388"/>
            <a:ext cx="519112" cy="563562"/>
            <a:chOff x="4401" y="3545"/>
            <a:chExt cx="327" cy="355"/>
          </a:xfrm>
        </p:grpSpPr>
        <p:sp>
          <p:nvSpPr>
            <p:cNvPr id="16415" name="Line 77"/>
            <p:cNvSpPr>
              <a:spLocks noChangeShapeType="1"/>
            </p:cNvSpPr>
            <p:nvPr/>
          </p:nvSpPr>
          <p:spPr bwMode="auto">
            <a:xfrm rot="17927184" flipV="1">
              <a:off x="4521" y="3603"/>
              <a:ext cx="265" cy="14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6416" name="Line 78"/>
            <p:cNvSpPr>
              <a:spLocks noChangeShapeType="1"/>
            </p:cNvSpPr>
            <p:nvPr/>
          </p:nvSpPr>
          <p:spPr bwMode="auto">
            <a:xfrm rot="-3638571">
              <a:off x="4450" y="3709"/>
              <a:ext cx="142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64271" name="Group 79"/>
          <p:cNvGrpSpPr>
            <a:grpSpLocks/>
          </p:cNvGrpSpPr>
          <p:nvPr/>
        </p:nvGrpSpPr>
        <p:grpSpPr bwMode="auto">
          <a:xfrm>
            <a:off x="6051550" y="1768475"/>
            <a:ext cx="1312863" cy="1095375"/>
            <a:chOff x="4004" y="1210"/>
            <a:chExt cx="827" cy="690"/>
          </a:xfrm>
        </p:grpSpPr>
        <p:sp>
          <p:nvSpPr>
            <p:cNvPr id="16413" name="Text Box 80"/>
            <p:cNvSpPr txBox="1">
              <a:spLocks noChangeArrowheads="1"/>
            </p:cNvSpPr>
            <p:nvPr/>
          </p:nvSpPr>
          <p:spPr bwMode="auto">
            <a:xfrm>
              <a:off x="4004" y="1210"/>
              <a:ext cx="82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600" i="0"/>
                <a:t>Mouthpiece</a:t>
              </a:r>
              <a:endParaRPr lang="en-US" altLang="en-US" sz="1800" i="0"/>
            </a:p>
          </p:txBody>
        </p:sp>
        <p:sp>
          <p:nvSpPr>
            <p:cNvPr id="16414" name="Line 81"/>
            <p:cNvSpPr>
              <a:spLocks noChangeShapeType="1"/>
            </p:cNvSpPr>
            <p:nvPr/>
          </p:nvSpPr>
          <p:spPr bwMode="auto">
            <a:xfrm>
              <a:off x="4381" y="1391"/>
              <a:ext cx="0" cy="509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64274" name="Group 82"/>
          <p:cNvGrpSpPr>
            <a:grpSpLocks/>
          </p:cNvGrpSpPr>
          <p:nvPr/>
        </p:nvGrpSpPr>
        <p:grpSpPr bwMode="auto">
          <a:xfrm>
            <a:off x="5535613" y="4841875"/>
            <a:ext cx="2189162" cy="877888"/>
            <a:chOff x="3659" y="3210"/>
            <a:chExt cx="1379" cy="553"/>
          </a:xfrm>
        </p:grpSpPr>
        <p:sp>
          <p:nvSpPr>
            <p:cNvPr id="16411" name="Text Box 83"/>
            <p:cNvSpPr txBox="1">
              <a:spLocks noChangeArrowheads="1"/>
            </p:cNvSpPr>
            <p:nvPr/>
          </p:nvSpPr>
          <p:spPr bwMode="auto">
            <a:xfrm>
              <a:off x="3659" y="3397"/>
              <a:ext cx="1379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600" i="0"/>
                <a:t>Absorbent canister (the scrubber)</a:t>
              </a:r>
              <a:endParaRPr lang="en-US" altLang="en-US" sz="1800" i="0"/>
            </a:p>
          </p:txBody>
        </p:sp>
        <p:sp>
          <p:nvSpPr>
            <p:cNvPr id="16412" name="Line 84"/>
            <p:cNvSpPr>
              <a:spLocks noChangeShapeType="1"/>
            </p:cNvSpPr>
            <p:nvPr/>
          </p:nvSpPr>
          <p:spPr bwMode="auto">
            <a:xfrm flipV="1">
              <a:off x="4314" y="3210"/>
              <a:ext cx="0" cy="237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264277" name="Rectangle 85"/>
          <p:cNvSpPr>
            <a:spLocks noChangeArrowheads="1"/>
          </p:cNvSpPr>
          <p:nvPr/>
        </p:nvSpPr>
        <p:spPr bwMode="auto">
          <a:xfrm>
            <a:off x="698500" y="2103438"/>
            <a:ext cx="428466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6850" indent="-19526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/>
            <a:r>
              <a:rPr lang="en-GB" altLang="en-US" i="0"/>
              <a:t>Divers lungs and mouthpiece</a:t>
            </a:r>
            <a:endParaRPr lang="en-GB" altLang="en-US" i="0">
              <a:solidFill>
                <a:schemeClr val="accent2"/>
              </a:solidFill>
            </a:endParaRPr>
          </a:p>
        </p:txBody>
      </p:sp>
      <p:sp>
        <p:nvSpPr>
          <p:cNvPr id="264278" name="Rectangle 86"/>
          <p:cNvSpPr>
            <a:spLocks noChangeArrowheads="1"/>
          </p:cNvSpPr>
          <p:nvPr/>
        </p:nvSpPr>
        <p:spPr bwMode="auto">
          <a:xfrm>
            <a:off x="698500" y="2487613"/>
            <a:ext cx="430688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6850" indent="-19050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/>
            <a:r>
              <a:rPr lang="en-GB" altLang="en-US" i="0"/>
              <a:t>Breathing bags (counter-lungs)</a:t>
            </a:r>
            <a:endParaRPr lang="en-GB" altLang="en-US" i="0">
              <a:solidFill>
                <a:schemeClr val="accent2"/>
              </a:solidFill>
            </a:endParaRPr>
          </a:p>
        </p:txBody>
      </p:sp>
      <p:sp>
        <p:nvSpPr>
          <p:cNvPr id="264279" name="Rectangle 87"/>
          <p:cNvSpPr>
            <a:spLocks noChangeArrowheads="1"/>
          </p:cNvSpPr>
          <p:nvPr/>
        </p:nvSpPr>
        <p:spPr bwMode="auto">
          <a:xfrm>
            <a:off x="698500" y="3878263"/>
            <a:ext cx="440055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/>
            <a:r>
              <a:rPr lang="en-GB" altLang="en-US" i="0"/>
              <a:t>Carbon dioxide (CO</a:t>
            </a:r>
            <a:r>
              <a:rPr lang="en-GB" altLang="en-US" i="0" baseline="-25000"/>
              <a:t>2</a:t>
            </a:r>
            <a:r>
              <a:rPr lang="en-GB" altLang="en-US" i="0"/>
              <a:t>) removal - absorbent or ‘scrubber’ canister</a:t>
            </a:r>
          </a:p>
        </p:txBody>
      </p:sp>
      <p:sp>
        <p:nvSpPr>
          <p:cNvPr id="264280" name="Rectangle 88"/>
          <p:cNvSpPr>
            <a:spLocks noChangeArrowheads="1"/>
          </p:cNvSpPr>
          <p:nvPr/>
        </p:nvSpPr>
        <p:spPr bwMode="auto">
          <a:xfrm>
            <a:off x="654050" y="4618038"/>
            <a:ext cx="455771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84150" indent="-18256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/>
            <a:r>
              <a:rPr lang="en-GB" altLang="en-US" i="0"/>
              <a:t>Requires small gas supply connected into loop to replenish oxygen consumed by respiration</a:t>
            </a:r>
          </a:p>
        </p:txBody>
      </p:sp>
      <p:sp>
        <p:nvSpPr>
          <p:cNvPr id="264281" name="Rectangle 89"/>
          <p:cNvSpPr>
            <a:spLocks noChangeArrowheads="1"/>
          </p:cNvSpPr>
          <p:nvPr/>
        </p:nvSpPr>
        <p:spPr bwMode="auto">
          <a:xfrm>
            <a:off x="698500" y="2873375"/>
            <a:ext cx="44799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/>
            <a:r>
              <a:rPr lang="en-GB" altLang="en-US" i="0"/>
              <a:t>Recycles gas through ‘ loop’ using one way valves to maintain gas flow</a:t>
            </a:r>
          </a:p>
        </p:txBody>
      </p:sp>
      <p:sp>
        <p:nvSpPr>
          <p:cNvPr id="264285" name="Rectangle 93"/>
          <p:cNvSpPr>
            <a:spLocks noChangeArrowheads="1"/>
          </p:cNvSpPr>
          <p:nvPr/>
        </p:nvSpPr>
        <p:spPr bwMode="auto">
          <a:xfrm>
            <a:off x="698500" y="1663700"/>
            <a:ext cx="4486275" cy="40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588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buFont typeface="CommonBullets" pitchFamily="34" charset="2"/>
              <a:buNone/>
            </a:pPr>
            <a:r>
              <a:rPr lang="en-GB" altLang="en-US" sz="2400" i="0">
                <a:solidFill>
                  <a:schemeClr val="accent2"/>
                </a:solidFill>
              </a:rPr>
              <a:t>A continuous breathing loop</a:t>
            </a:r>
            <a:endParaRPr lang="en-GB" altLang="en-US" i="0">
              <a:solidFill>
                <a:schemeClr val="accent2"/>
              </a:solidFill>
            </a:endParaRPr>
          </a:p>
        </p:txBody>
      </p:sp>
      <p:grpSp>
        <p:nvGrpSpPr>
          <p:cNvPr id="264286" name="Group 94"/>
          <p:cNvGrpSpPr>
            <a:grpSpLocks/>
          </p:cNvGrpSpPr>
          <p:nvPr/>
        </p:nvGrpSpPr>
        <p:grpSpPr bwMode="auto">
          <a:xfrm>
            <a:off x="5926138" y="2265363"/>
            <a:ext cx="2589212" cy="1484312"/>
            <a:chOff x="3937" y="1607"/>
            <a:chExt cx="1631" cy="935"/>
          </a:xfrm>
        </p:grpSpPr>
        <p:sp>
          <p:nvSpPr>
            <p:cNvPr id="16408" name="Text Box 95"/>
            <p:cNvSpPr txBox="1">
              <a:spLocks noChangeArrowheads="1"/>
            </p:cNvSpPr>
            <p:nvPr/>
          </p:nvSpPr>
          <p:spPr bwMode="auto">
            <a:xfrm>
              <a:off x="4578" y="1607"/>
              <a:ext cx="99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600" i="0"/>
                <a:t>Counter-lungs</a:t>
              </a:r>
              <a:endParaRPr lang="en-US" altLang="en-US" sz="1800" i="0"/>
            </a:p>
          </p:txBody>
        </p:sp>
        <p:sp>
          <p:nvSpPr>
            <p:cNvPr id="16409" name="Line 96"/>
            <p:cNvSpPr>
              <a:spLocks noChangeShapeType="1"/>
            </p:cNvSpPr>
            <p:nvPr/>
          </p:nvSpPr>
          <p:spPr bwMode="auto">
            <a:xfrm flipH="1">
              <a:off x="4993" y="1815"/>
              <a:ext cx="94" cy="727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6410" name="Line 97"/>
            <p:cNvSpPr>
              <a:spLocks noChangeShapeType="1"/>
            </p:cNvSpPr>
            <p:nvPr/>
          </p:nvSpPr>
          <p:spPr bwMode="auto">
            <a:xfrm flipH="1">
              <a:off x="3937" y="1827"/>
              <a:ext cx="1138" cy="70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64290" name="Group 98"/>
          <p:cNvGrpSpPr>
            <a:grpSpLocks/>
          </p:cNvGrpSpPr>
          <p:nvPr/>
        </p:nvGrpSpPr>
        <p:grpSpPr bwMode="auto">
          <a:xfrm>
            <a:off x="7781925" y="2873375"/>
            <a:ext cx="1057275" cy="1247775"/>
            <a:chOff x="4938" y="1906"/>
            <a:chExt cx="666" cy="786"/>
          </a:xfrm>
        </p:grpSpPr>
        <p:sp>
          <p:nvSpPr>
            <p:cNvPr id="16406" name="Text Box 99"/>
            <p:cNvSpPr txBox="1">
              <a:spLocks noChangeArrowheads="1"/>
            </p:cNvSpPr>
            <p:nvPr/>
          </p:nvSpPr>
          <p:spPr bwMode="auto">
            <a:xfrm>
              <a:off x="4938" y="1906"/>
              <a:ext cx="66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600" i="0"/>
                <a:t>Gas Cylinder</a:t>
              </a:r>
              <a:endParaRPr lang="en-US" altLang="en-US" sz="1800" i="0"/>
            </a:p>
          </p:txBody>
        </p:sp>
        <p:sp>
          <p:nvSpPr>
            <p:cNvPr id="16407" name="Line 100"/>
            <p:cNvSpPr>
              <a:spLocks noChangeShapeType="1"/>
            </p:cNvSpPr>
            <p:nvPr/>
          </p:nvSpPr>
          <p:spPr bwMode="auto">
            <a:xfrm flipH="1">
              <a:off x="5137" y="2291"/>
              <a:ext cx="132" cy="401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64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64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6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64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6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6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6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64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4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64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64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6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6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64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9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64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64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64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425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258" grpId="0" autoUpdateAnimBg="0"/>
      <p:bldP spid="264277" grpId="0" autoUpdateAnimBg="0"/>
      <p:bldP spid="264278" grpId="0" autoUpdateAnimBg="0"/>
      <p:bldP spid="264279" grpId="0" autoUpdateAnimBg="0"/>
      <p:bldP spid="264280" grpId="0" build="p" bldLvl="2" autoUpdateAnimBg="0"/>
      <p:bldP spid="264281" grpId="0" autoUpdateAnimBg="0"/>
      <p:bldP spid="26428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Types of Rebreather</a:t>
            </a:r>
          </a:p>
        </p:txBody>
      </p:sp>
      <p:sp>
        <p:nvSpPr>
          <p:cNvPr id="265220" name="Rectangle 4"/>
          <p:cNvSpPr>
            <a:spLocks noChangeArrowheads="1"/>
          </p:cNvSpPr>
          <p:nvPr/>
        </p:nvSpPr>
        <p:spPr bwMode="auto">
          <a:xfrm>
            <a:off x="698500" y="3944938"/>
            <a:ext cx="5497513" cy="168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588" indent="-17145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3175" indent="-18415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96850" indent="-1905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3">
              <a:spcBef>
                <a:spcPct val="25000"/>
              </a:spcBef>
              <a:buFont typeface="CommonBullets" pitchFamily="34" charset="2"/>
              <a:buChar char="!"/>
            </a:pPr>
            <a:r>
              <a:rPr lang="en-GB" altLang="en-US" sz="2000" i="0"/>
              <a:t>2 cylinders, oxygen and air </a:t>
            </a:r>
          </a:p>
          <a:p>
            <a:pPr lvl="3">
              <a:spcBef>
                <a:spcPct val="25000"/>
              </a:spcBef>
              <a:buFont typeface="CommonBullets" pitchFamily="34" charset="2"/>
              <a:buChar char="!"/>
            </a:pPr>
            <a:r>
              <a:rPr lang="en-GB" altLang="en-US" sz="2000" i="0"/>
              <a:t>Electronically controlled - optimum Nitrox mix to depth</a:t>
            </a:r>
          </a:p>
          <a:p>
            <a:pPr lvl="3">
              <a:spcBef>
                <a:spcPct val="25000"/>
              </a:spcBef>
              <a:buFont typeface="CommonBullets" pitchFamily="34" charset="2"/>
              <a:buChar char="!"/>
            </a:pPr>
            <a:r>
              <a:rPr lang="en-GB" altLang="en-US" sz="2000" i="0"/>
              <a:t>No bubbles, except for venting on ascent</a:t>
            </a:r>
          </a:p>
        </p:txBody>
      </p:sp>
      <p:pic>
        <p:nvPicPr>
          <p:cNvPr id="265221" name="Picture 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62775" y="1635125"/>
            <a:ext cx="1316038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pic>
        <p:nvPicPr>
          <p:cNvPr id="265222" name="Picture 6" descr="inspfrnt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2413" y="3690938"/>
            <a:ext cx="1628775" cy="18986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5223" name="Rectangle 7"/>
          <p:cNvSpPr>
            <a:spLocks noChangeArrowheads="1"/>
          </p:cNvSpPr>
          <p:nvPr/>
        </p:nvSpPr>
        <p:spPr bwMode="auto">
          <a:xfrm>
            <a:off x="698500" y="1555750"/>
            <a:ext cx="57673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588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95300" indent="-206375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buFont typeface="CommonBullets" pitchFamily="34" charset="2"/>
              <a:buNone/>
            </a:pPr>
            <a:r>
              <a:rPr lang="en-GB" altLang="en-US" sz="2400" i="0">
                <a:solidFill>
                  <a:schemeClr val="accent2"/>
                </a:solidFill>
              </a:rPr>
              <a:t>Semi-closed Circuit Rebreather (SCR)</a:t>
            </a:r>
            <a:endParaRPr lang="en-GB" altLang="en-US" i="0">
              <a:solidFill>
                <a:schemeClr val="accent2"/>
              </a:solidFill>
            </a:endParaRPr>
          </a:p>
        </p:txBody>
      </p:sp>
      <p:sp>
        <p:nvSpPr>
          <p:cNvPr id="265224" name="Rectangle 8"/>
          <p:cNvSpPr>
            <a:spLocks noChangeArrowheads="1"/>
          </p:cNvSpPr>
          <p:nvPr/>
        </p:nvSpPr>
        <p:spPr bwMode="auto">
          <a:xfrm>
            <a:off x="698500" y="3505200"/>
            <a:ext cx="542131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588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76250" indent="-201613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buFont typeface="CommonBullets" pitchFamily="34" charset="2"/>
              <a:buNone/>
            </a:pPr>
            <a:r>
              <a:rPr lang="en-GB" altLang="en-US" sz="2400" i="0">
                <a:solidFill>
                  <a:schemeClr val="accent2"/>
                </a:solidFill>
              </a:rPr>
              <a:t>Closed Circuit Rebreather (CCR)</a:t>
            </a:r>
            <a:endParaRPr lang="en-GB" altLang="en-US" sz="2100" i="0">
              <a:solidFill>
                <a:schemeClr val="accent2"/>
              </a:solidFill>
            </a:endParaRPr>
          </a:p>
        </p:txBody>
      </p:sp>
      <p:sp>
        <p:nvSpPr>
          <p:cNvPr id="265225" name="Rectangle 9"/>
          <p:cNvSpPr>
            <a:spLocks noChangeArrowheads="1"/>
          </p:cNvSpPr>
          <p:nvPr/>
        </p:nvSpPr>
        <p:spPr bwMode="auto">
          <a:xfrm>
            <a:off x="698500" y="1997075"/>
            <a:ext cx="5807075" cy="137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588" indent="-17145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3175" indent="-18415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90500" indent="-185738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3">
              <a:spcBef>
                <a:spcPct val="25000"/>
              </a:spcBef>
              <a:buFont typeface="CommonBullets" pitchFamily="34" charset="2"/>
              <a:buChar char="!"/>
            </a:pPr>
            <a:r>
              <a:rPr lang="en-GB" altLang="en-US" sz="2000" i="0"/>
              <a:t>Cylinder of pre-selected gas mix</a:t>
            </a:r>
          </a:p>
          <a:p>
            <a:pPr lvl="3">
              <a:spcBef>
                <a:spcPct val="25000"/>
              </a:spcBef>
              <a:buFont typeface="CommonBullets" pitchFamily="34" charset="2"/>
              <a:buChar char="!"/>
            </a:pPr>
            <a:r>
              <a:rPr lang="en-GB" altLang="en-US" sz="2000" i="0"/>
              <a:t>Maximum operating depth (MOD) determined by mix being used</a:t>
            </a:r>
          </a:p>
          <a:p>
            <a:pPr lvl="3">
              <a:spcBef>
                <a:spcPct val="25000"/>
              </a:spcBef>
              <a:buFont typeface="CommonBullets" pitchFamily="34" charset="2"/>
              <a:buChar char="!"/>
            </a:pPr>
            <a:r>
              <a:rPr lang="en-GB" altLang="en-US" sz="2000" i="0"/>
              <a:t>Excess gas vented off periodically, bubbles</a:t>
            </a:r>
            <a:endParaRPr lang="en-GB" altLang="en-US" sz="1800" i="0"/>
          </a:p>
        </p:txBody>
      </p:sp>
      <p:sp>
        <p:nvSpPr>
          <p:cNvPr id="265226" name="Rectangle 10"/>
          <p:cNvSpPr>
            <a:spLocks noChangeArrowheads="1"/>
          </p:cNvSpPr>
          <p:nvPr/>
        </p:nvSpPr>
        <p:spPr bwMode="auto">
          <a:xfrm>
            <a:off x="698500" y="5629275"/>
            <a:ext cx="59753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588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546100" indent="-201613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buFont typeface="CommonBullets" pitchFamily="34" charset="2"/>
              <a:buNone/>
            </a:pPr>
            <a:r>
              <a:rPr lang="en-GB" altLang="en-US" sz="2400" i="0">
                <a:solidFill>
                  <a:schemeClr val="accent2"/>
                </a:solidFill>
              </a:rPr>
              <a:t>Both systems should have an adequate bailout that can be used as an 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5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65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65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5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65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65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265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65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65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65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65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20" grpId="0" build="p" bldLvl="4" autoUpdateAnimBg="0"/>
      <p:bldP spid="265223" grpId="0" autoUpdateAnimBg="0"/>
      <p:bldP spid="265224" grpId="0" autoUpdateAnimBg="0"/>
      <p:bldP spid="265225" grpId="0" build="p" bldLvl="4" autoUpdateAnimBg="0"/>
      <p:bldP spid="265226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Diving with Rebreathers</a:t>
            </a:r>
          </a:p>
        </p:txBody>
      </p:sp>
      <p:sp>
        <p:nvSpPr>
          <p:cNvPr id="266244" name="Rectangle 4"/>
          <p:cNvSpPr>
            <a:spLocks noChangeArrowheads="1"/>
          </p:cNvSpPr>
          <p:nvPr/>
        </p:nvSpPr>
        <p:spPr bwMode="auto">
          <a:xfrm>
            <a:off x="698500" y="2484438"/>
            <a:ext cx="52451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prstDash val="dash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6850" indent="-19526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57200" indent="-17145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>
                <a:solidFill>
                  <a:schemeClr val="accent2"/>
                </a:solidFill>
              </a:rPr>
              <a:t>Advantages</a:t>
            </a:r>
            <a:endParaRPr lang="en-GB" altLang="en-US" i="0"/>
          </a:p>
          <a:p>
            <a:pPr lvl="1"/>
            <a:r>
              <a:rPr lang="en-GB" altLang="en-US" i="0"/>
              <a:t>Extends dive duration by the gas recycling process</a:t>
            </a:r>
          </a:p>
          <a:p>
            <a:pPr lvl="1"/>
            <a:r>
              <a:rPr lang="en-GB" altLang="en-US" i="0"/>
              <a:t>Extends no-stop dive times appropriate to gas mixed being breathed</a:t>
            </a:r>
          </a:p>
          <a:p>
            <a:pPr lvl="1"/>
            <a:r>
              <a:rPr lang="en-GB" altLang="en-US" i="0"/>
              <a:t>No or hardly any bubbles - get much closer to marine life</a:t>
            </a:r>
          </a:p>
          <a:p>
            <a:pPr>
              <a:spcBef>
                <a:spcPct val="25000"/>
              </a:spcBef>
            </a:pPr>
            <a:r>
              <a:rPr lang="en-GB" altLang="en-US" i="0">
                <a:solidFill>
                  <a:schemeClr val="accent2"/>
                </a:solidFill>
              </a:rPr>
              <a:t>Disadvantages</a:t>
            </a:r>
            <a:endParaRPr lang="en-GB" altLang="en-US" i="0"/>
          </a:p>
          <a:p>
            <a:pPr lvl="1"/>
            <a:r>
              <a:rPr lang="en-GB" altLang="en-US" i="0"/>
              <a:t>Rigorous monitoring</a:t>
            </a:r>
          </a:p>
          <a:p>
            <a:pPr lvl="1"/>
            <a:r>
              <a:rPr lang="en-GB" altLang="en-US" i="0"/>
              <a:t>Rigorous maintenance and preparation</a:t>
            </a:r>
          </a:p>
        </p:txBody>
      </p:sp>
      <p:pic>
        <p:nvPicPr>
          <p:cNvPr id="266245" name="Picture 5" descr="comparing%20ppo2"/>
          <p:cNvPicPr>
            <a:picLocks noChangeAspect="1" noChangeArrowheads="1"/>
          </p:cNvPicPr>
          <p:nvPr/>
        </p:nvPicPr>
        <p:blipFill>
          <a:blip r:embed="rId2" cstate="screen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0950" y="2449513"/>
            <a:ext cx="2173288" cy="299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46" name="Rectangle 6"/>
          <p:cNvSpPr>
            <a:spLocks noChangeArrowheads="1"/>
          </p:cNvSpPr>
          <p:nvPr/>
        </p:nvSpPr>
        <p:spPr bwMode="auto">
          <a:xfrm>
            <a:off x="698500" y="1608138"/>
            <a:ext cx="4997450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prstDash val="dash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230188" indent="-187325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47675" indent="-1730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>
                <a:solidFill>
                  <a:srgbClr val="FF0000"/>
                </a:solidFill>
              </a:rPr>
              <a:t>Diving on rebreathers requires additional training and practice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66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66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6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66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66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66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66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66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44" grpId="0" build="p" bldLvl="3" autoUpdateAnimBg="0"/>
      <p:bldP spid="266246" grpId="0" build="p" bldLvl="3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457200"/>
            <a:ext cx="6858000" cy="609600"/>
          </a:xfrm>
        </p:spPr>
        <p:txBody>
          <a:bodyPr/>
          <a:lstStyle/>
          <a:p>
            <a:r>
              <a:rPr lang="en-US" altLang="en-US" smtClean="0"/>
              <a:t>Diving with Rebreather Divers</a:t>
            </a:r>
          </a:p>
        </p:txBody>
      </p:sp>
      <p:sp>
        <p:nvSpPr>
          <p:cNvPr id="267268" name="Rectangle 4"/>
          <p:cNvSpPr>
            <a:spLocks noChangeArrowheads="1"/>
          </p:cNvSpPr>
          <p:nvPr/>
        </p:nvSpPr>
        <p:spPr bwMode="auto">
          <a:xfrm>
            <a:off x="742950" y="1504950"/>
            <a:ext cx="517842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prstDash val="dash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69900" indent="-18415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>
                <a:solidFill>
                  <a:schemeClr val="accent2"/>
                </a:solidFill>
              </a:rPr>
              <a:t>If Sport Diver buddies a Rebreather diver</a:t>
            </a:r>
          </a:p>
          <a:p>
            <a:pPr lvl="1">
              <a:spcBef>
                <a:spcPct val="20000"/>
              </a:spcBef>
            </a:pPr>
            <a:r>
              <a:rPr lang="en-GB" altLang="en-US" i="0"/>
              <a:t>Dive is planned to </a:t>
            </a:r>
          </a:p>
          <a:p>
            <a:pPr lvl="2">
              <a:spcBef>
                <a:spcPct val="13000"/>
              </a:spcBef>
            </a:pPr>
            <a:r>
              <a:rPr lang="en-GB" altLang="en-US" sz="1800" i="0"/>
              <a:t>The most conservative decompression schedule of the gases being used</a:t>
            </a:r>
          </a:p>
          <a:p>
            <a:pPr lvl="2">
              <a:spcBef>
                <a:spcPct val="13000"/>
              </a:spcBef>
            </a:pPr>
            <a:r>
              <a:rPr lang="en-GB" altLang="en-US" sz="1800" i="0"/>
              <a:t>The most conservative operating MOD determined by either of the gases used</a:t>
            </a:r>
          </a:p>
          <a:p>
            <a:pPr lvl="1">
              <a:spcBef>
                <a:spcPct val="20000"/>
              </a:spcBef>
            </a:pPr>
            <a:r>
              <a:rPr lang="en-GB" altLang="en-US" i="0"/>
              <a:t>Must be experienced in the type of diving conditions for the dive </a:t>
            </a:r>
          </a:p>
          <a:p>
            <a:pPr lvl="1">
              <a:spcBef>
                <a:spcPct val="20000"/>
              </a:spcBef>
            </a:pPr>
            <a:r>
              <a:rPr lang="en-GB" altLang="en-US" i="0"/>
              <a:t>Must be able to recognise underwater problems pertinent to rebreather diver</a:t>
            </a:r>
          </a:p>
          <a:p>
            <a:pPr lvl="1">
              <a:spcBef>
                <a:spcPct val="20000"/>
              </a:spcBef>
            </a:pPr>
            <a:r>
              <a:rPr lang="en-GB" altLang="en-US" i="0"/>
              <a:t>Must be able to perform CBL and surface support on rebreather diver</a:t>
            </a:r>
          </a:p>
          <a:p>
            <a:pPr eaLnBrk="1" hangingPunct="1">
              <a:spcBef>
                <a:spcPct val="20000"/>
              </a:spcBef>
              <a:buClrTx/>
              <a:buSzTx/>
            </a:pPr>
            <a:r>
              <a:rPr lang="en-GB" altLang="en-US" i="0">
                <a:solidFill>
                  <a:schemeClr val="accent2"/>
                </a:solidFill>
              </a:rPr>
              <a:t>Rebreather Try Dive, Practice</a:t>
            </a:r>
            <a:endParaRPr lang="en-GB" altLang="en-US" i="0"/>
          </a:p>
        </p:txBody>
      </p:sp>
      <p:pic>
        <p:nvPicPr>
          <p:cNvPr id="26727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3425" y="2544763"/>
            <a:ext cx="3121025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67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7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7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7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7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7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7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7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72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8" grpId="0" build="p" bldLvl="3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Wider Branch Role</a:t>
            </a:r>
          </a:p>
        </p:txBody>
      </p:sp>
      <p:pic>
        <p:nvPicPr>
          <p:cNvPr id="269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2425" y="2624138"/>
            <a:ext cx="3151188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69317" name="Rectangle 5"/>
          <p:cNvSpPr>
            <a:spLocks noChangeArrowheads="1"/>
          </p:cNvSpPr>
          <p:nvPr/>
        </p:nvSpPr>
        <p:spPr bwMode="auto">
          <a:xfrm>
            <a:off x="698500" y="1976438"/>
            <a:ext cx="4333875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>
                <a:solidFill>
                  <a:schemeClr val="accent2"/>
                </a:solidFill>
              </a:rPr>
              <a:t>Assistant Dive Manager</a:t>
            </a:r>
          </a:p>
          <a:p>
            <a:pPr lvl="1"/>
            <a:r>
              <a:rPr lang="en-GB" altLang="en-US" i="0"/>
              <a:t>Helps increase diver’s knowledge and understanding of dive sites and conditions</a:t>
            </a:r>
          </a:p>
          <a:p>
            <a:pPr lvl="1"/>
            <a:r>
              <a:rPr lang="en-GB" altLang="en-US" i="0"/>
              <a:t>Can help with own dive planning considerations</a:t>
            </a:r>
          </a:p>
          <a:p>
            <a:r>
              <a:rPr lang="en-GB" altLang="en-US" i="0">
                <a:solidFill>
                  <a:schemeClr val="accent2"/>
                </a:solidFill>
              </a:rPr>
              <a:t>Being part of surface support team</a:t>
            </a:r>
            <a:endParaRPr lang="en-GB" altLang="en-US" i="0"/>
          </a:p>
          <a:p>
            <a:pPr lvl="1"/>
            <a:r>
              <a:rPr lang="en-GB" altLang="en-US" i="0"/>
              <a:t>Increased diving experience</a:t>
            </a:r>
          </a:p>
          <a:p>
            <a:pPr lvl="1"/>
            <a:r>
              <a:rPr lang="en-GB" altLang="en-US" i="0"/>
              <a:t>Increased rescue skills</a:t>
            </a:r>
          </a:p>
          <a:p>
            <a:pPr lvl="1"/>
            <a:endParaRPr lang="en-GB" altLang="en-US" i="0"/>
          </a:p>
          <a:p>
            <a:pPr lvl="1"/>
            <a:endParaRPr lang="en-GB" altLang="en-US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69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9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9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9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9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9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93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17" grpId="0" build="p" bldLvl="2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Where to go from here?</a:t>
            </a:r>
          </a:p>
        </p:txBody>
      </p:sp>
      <p:pic>
        <p:nvPicPr>
          <p:cNvPr id="270340" name="Picture 4"/>
          <p:cNvPicPr>
            <a:picLocks noChangeAspect="1" noChangeArrowheads="1"/>
          </p:cNvPicPr>
          <p:nvPr/>
        </p:nvPicPr>
        <p:blipFill>
          <a:blip r:embed="rId2" cstate="screen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33" t="5394" r="6833" b="7414"/>
          <a:stretch>
            <a:fillRect/>
          </a:stretch>
        </p:blipFill>
        <p:spPr bwMode="auto">
          <a:xfrm>
            <a:off x="5541963" y="3925888"/>
            <a:ext cx="2678112" cy="187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0341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1963" y="1746250"/>
            <a:ext cx="2673350" cy="187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0342" name="Rectangle 6"/>
          <p:cNvSpPr>
            <a:spLocks noChangeArrowheads="1"/>
          </p:cNvSpPr>
          <p:nvPr/>
        </p:nvSpPr>
        <p:spPr bwMode="auto">
          <a:xfrm>
            <a:off x="698500" y="1533525"/>
            <a:ext cx="4730750" cy="120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>
                <a:solidFill>
                  <a:schemeClr val="accent2"/>
                </a:solidFill>
              </a:rPr>
              <a:t>Go Diving</a:t>
            </a:r>
          </a:p>
          <a:p>
            <a:pPr lvl="1"/>
            <a:r>
              <a:rPr lang="en-GB" altLang="en-US" i="0"/>
              <a:t>Gain wide variety of experience</a:t>
            </a:r>
            <a:endParaRPr lang="en-GB" altLang="en-US" i="0">
              <a:solidFill>
                <a:schemeClr val="accent2"/>
              </a:solidFill>
            </a:endParaRPr>
          </a:p>
          <a:p>
            <a:pPr lvl="1"/>
            <a:r>
              <a:rPr lang="en-GB" altLang="en-US" i="0"/>
              <a:t>Develop skills and techniques</a:t>
            </a:r>
          </a:p>
          <a:p>
            <a:pPr lvl="1"/>
            <a:r>
              <a:rPr lang="en-GB" altLang="en-US" i="0"/>
              <a:t>Increase confidence and awareness</a:t>
            </a:r>
          </a:p>
          <a:p>
            <a:r>
              <a:rPr lang="en-GB" altLang="en-US" i="0">
                <a:solidFill>
                  <a:schemeClr val="accent2"/>
                </a:solidFill>
              </a:rPr>
              <a:t>Further training</a:t>
            </a:r>
          </a:p>
          <a:p>
            <a:pPr lvl="1"/>
            <a:r>
              <a:rPr lang="en-GB" altLang="en-US" i="0"/>
              <a:t>Dive Leader course</a:t>
            </a:r>
          </a:p>
          <a:p>
            <a:pPr lvl="1"/>
            <a:r>
              <a:rPr lang="en-GB" altLang="en-US" i="0"/>
              <a:t>Adv. Nitrox and other SDCs - BSAC Programme of Events (POE)</a:t>
            </a:r>
          </a:p>
        </p:txBody>
      </p:sp>
      <p:sp>
        <p:nvSpPr>
          <p:cNvPr id="270343" name="Rectangle 7"/>
          <p:cNvSpPr>
            <a:spLocks noChangeArrowheads="1"/>
          </p:cNvSpPr>
          <p:nvPr/>
        </p:nvSpPr>
        <p:spPr bwMode="auto">
          <a:xfrm>
            <a:off x="698500" y="4730750"/>
            <a:ext cx="420370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77800" indent="-90488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>
                <a:solidFill>
                  <a:schemeClr val="accent2"/>
                </a:solidFill>
              </a:rPr>
              <a:t>Interested in Instructing?</a:t>
            </a:r>
          </a:p>
        </p:txBody>
      </p:sp>
      <p:sp>
        <p:nvSpPr>
          <p:cNvPr id="270344" name="Rectangle 8"/>
          <p:cNvSpPr>
            <a:spLocks noChangeArrowheads="1"/>
          </p:cNvSpPr>
          <p:nvPr/>
        </p:nvSpPr>
        <p:spPr bwMode="auto">
          <a:xfrm>
            <a:off x="698500" y="5167313"/>
            <a:ext cx="47307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77800" indent="-90488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98513" indent="-287338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/>
            <a:r>
              <a:rPr lang="en-GB" altLang="en-US" i="0"/>
              <a:t> Attend  the BSAC Instructor Foundation Course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70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0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0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0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0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0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03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703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70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270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70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42" grpId="0" build="p" bldLvl="2" autoUpdateAnimBg="0"/>
      <p:bldP spid="270343" grpId="0" autoUpdateAnimBg="0"/>
      <p:bldP spid="270344" grpId="0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</a:t>
            </a:r>
          </a:p>
        </p:txBody>
      </p:sp>
      <p:pic>
        <p:nvPicPr>
          <p:cNvPr id="271364" name="Picture 4"/>
          <p:cNvPicPr>
            <a:picLocks noChangeAspect="1" noChangeArrowheads="1"/>
          </p:cNvPicPr>
          <p:nvPr/>
        </p:nvPicPr>
        <p:blipFill>
          <a:blip r:embed="rId2" cstate="screen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550" t="2573" r="6729"/>
          <a:stretch>
            <a:fillRect/>
          </a:stretch>
        </p:blipFill>
        <p:spPr bwMode="auto">
          <a:xfrm>
            <a:off x="5711825" y="2387600"/>
            <a:ext cx="2903538" cy="271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5" name="Rectangle 5"/>
          <p:cNvSpPr>
            <a:spLocks noChangeArrowheads="1"/>
          </p:cNvSpPr>
          <p:nvPr/>
        </p:nvSpPr>
        <p:spPr bwMode="auto">
          <a:xfrm>
            <a:off x="698500" y="1717675"/>
            <a:ext cx="4608513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228600" indent="-17145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57200" indent="-161925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>
                <a:solidFill>
                  <a:schemeClr val="accent2"/>
                </a:solidFill>
              </a:rPr>
              <a:t>Going Diving</a:t>
            </a:r>
          </a:p>
        </p:txBody>
      </p:sp>
      <p:sp>
        <p:nvSpPr>
          <p:cNvPr id="271366" name="Rectangle 6"/>
          <p:cNvSpPr>
            <a:spLocks noChangeArrowheads="1"/>
          </p:cNvSpPr>
          <p:nvPr/>
        </p:nvSpPr>
        <p:spPr bwMode="auto">
          <a:xfrm>
            <a:off x="698500" y="2232025"/>
            <a:ext cx="4703763" cy="120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76250" indent="-18415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/>
            <a:r>
              <a:rPr lang="en-GB" altLang="en-US" i="0"/>
              <a:t>A broader variety of diving and buddies</a:t>
            </a:r>
          </a:p>
          <a:p>
            <a:pPr lvl="1"/>
            <a:r>
              <a:rPr lang="en-GB" altLang="en-US" i="0"/>
              <a:t>Dive Leading</a:t>
            </a:r>
          </a:p>
          <a:p>
            <a:pPr lvl="1"/>
            <a:r>
              <a:rPr lang="en-GB" altLang="en-US" i="0"/>
              <a:t>Considering personal limitations</a:t>
            </a:r>
          </a:p>
          <a:p>
            <a:pPr lvl="1"/>
            <a:r>
              <a:rPr lang="en-GB" altLang="en-US" i="0"/>
              <a:t>Introduction to Rebreather diving</a:t>
            </a:r>
          </a:p>
          <a:p>
            <a:pPr lvl="1"/>
            <a:r>
              <a:rPr lang="en-GB" altLang="en-US" i="0"/>
              <a:t>Nitrox Diving</a:t>
            </a:r>
          </a:p>
          <a:p>
            <a:pPr lvl="1"/>
            <a:r>
              <a:rPr lang="en-GB" altLang="en-US" i="0"/>
              <a:t>Taking wider role in the Branch</a:t>
            </a:r>
          </a:p>
          <a:p>
            <a:pPr lvl="2"/>
            <a:r>
              <a:rPr lang="en-GB" altLang="en-US" sz="1800" i="0"/>
              <a:t>Acting as Assistant Dive Manager</a:t>
            </a:r>
          </a:p>
          <a:p>
            <a:pPr lvl="2"/>
            <a:r>
              <a:rPr lang="en-GB" altLang="en-US" sz="1800" i="0"/>
              <a:t>Contributing to support diving operations</a:t>
            </a:r>
          </a:p>
          <a:p>
            <a:pPr lvl="1"/>
            <a:r>
              <a:rPr lang="en-GB" altLang="en-US" i="0"/>
              <a:t>Guidance on where to go from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1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7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1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71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71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71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713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713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713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713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713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5" grpId="0" autoUpdateAnimBg="0"/>
      <p:bldP spid="271366" grpId="0" build="p" bldLvl="3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229350"/>
            <a:ext cx="70485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GB" altLang="en-US" sz="800" b="0" i="0"/>
              <a:t>ST6.</a:t>
            </a:r>
            <a:fld id="{6D928762-9164-4B6D-A2EA-86303165EC1C}" type="slidenum">
              <a:rPr lang="en-GB" altLang="en-US" sz="800" b="0" i="0"/>
              <a:pPr/>
              <a:t>21</a:t>
            </a:fld>
            <a:endParaRPr lang="en-GB" altLang="en-US" sz="800" b="0" i="0"/>
          </a:p>
          <a:p>
            <a:r>
              <a:rPr lang="en-GB" altLang="en-US" sz="800" b="0" i="0"/>
              <a:t>08/02</a:t>
            </a:r>
          </a:p>
          <a:p>
            <a:endParaRPr lang="en-GB" altLang="en-US" sz="800" b="0" i="0"/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3299</TotalTime>
  <Words>861</Words>
  <Application>Microsoft Office PowerPoint</Application>
  <PresentationFormat>On-screen Show (4:3)</PresentationFormat>
  <Paragraphs>182</Paragraphs>
  <Slides>21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Lucida Grande</vt:lpstr>
      <vt:lpstr>Wingdings</vt:lpstr>
      <vt:lpstr>CommonBullets</vt:lpstr>
      <vt:lpstr>1_BSAC VA template</vt:lpstr>
      <vt:lpstr>CorelDRAW</vt:lpstr>
      <vt:lpstr>BSAC Sports Diver Training</vt:lpstr>
      <vt:lpstr>Going Diving as a Sport Diver</vt:lpstr>
      <vt:lpstr>Experienced Buddies</vt:lpstr>
      <vt:lpstr>Dive Leading</vt:lpstr>
      <vt:lpstr>Dive Leading - Planning</vt:lpstr>
      <vt:lpstr>Dive Leading - the Brief</vt:lpstr>
      <vt:lpstr>Dive Leading - the Brief</vt:lpstr>
      <vt:lpstr>Dive Leading - the Dive</vt:lpstr>
      <vt:lpstr>Dive Leading = Role model</vt:lpstr>
      <vt:lpstr>Role Model - Protection of the Environment</vt:lpstr>
      <vt:lpstr>Personal Limits</vt:lpstr>
      <vt:lpstr>Nitrox for Sports Divers</vt:lpstr>
      <vt:lpstr>Rebreather Divers</vt:lpstr>
      <vt:lpstr>What is a Rebreather</vt:lpstr>
      <vt:lpstr>Types of Rebreather</vt:lpstr>
      <vt:lpstr>Diving with Rebreathers</vt:lpstr>
      <vt:lpstr>Diving with Rebreather Divers</vt:lpstr>
      <vt:lpstr>Wider Branch Role</vt:lpstr>
      <vt:lpstr>Where to go from here?</vt:lpstr>
      <vt:lpstr>Summary</vt:lpstr>
      <vt:lpstr>PowerPoint Presentation</vt:lpstr>
    </vt:vector>
  </TitlesOfParts>
  <Company>BSAC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BSAC Sports Diver Training</dc:title>
  <dc:creator>Lizzie Bird</dc:creator>
  <cp:lastModifiedBy>Watson Jim</cp:lastModifiedBy>
  <cp:revision>56</cp:revision>
  <cp:lastPrinted>2002-07-23T10:23:30Z</cp:lastPrinted>
  <dcterms:created xsi:type="dcterms:W3CDTF">2002-02-09T14:12:26Z</dcterms:created>
  <dcterms:modified xsi:type="dcterms:W3CDTF">2017-08-18T12:41:44Z</dcterms:modified>
</cp:coreProperties>
</file>