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3" r:id="rId1"/>
  </p:sldMasterIdLst>
  <p:notesMasterIdLst>
    <p:notesMasterId r:id="rId30"/>
  </p:notesMasterIdLst>
  <p:handoutMasterIdLst>
    <p:handoutMasterId r:id="rId3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84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88163" cy="10020300"/>
  <p:embeddedFontLst>
    <p:embeddedFont>
      <p:font typeface="CommonBullets" panose="020B0604020202020204"/>
      <p:regular r:id="rId32"/>
    </p:embeddedFont>
  </p:embeddedFontLst>
  <p:defaultTextStyle>
    <a:defPPr>
      <a:defRPr lang="en-GB"/>
    </a:defPPr>
    <a:lvl1pPr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4400" b="1" i="1" kern="1200">
        <a:solidFill>
          <a:schemeClr val="accent2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00"/>
    <a:srgbClr val="3366FF"/>
    <a:srgbClr val="99CCFF"/>
    <a:srgbClr val="66CCFF"/>
    <a:srgbClr val="FF0000"/>
    <a:srgbClr val="66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60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-5016" y="-1002"/>
      </p:cViewPr>
      <p:guideLst>
        <p:guide orient="horz" pos="4319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C8308C9D-25CE-4FD9-BBB7-2A7D1A2575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7711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506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759325"/>
            <a:ext cx="5049837" cy="451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C4E9F769-8B8A-4047-B37D-418654A11FE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50504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8E9AE6-28E3-4521-96B2-8187BA743C3B}" type="slidenum">
              <a:rPr lang="en-GB" altLang="en-US"/>
              <a:pPr>
                <a:defRPr/>
              </a:pPr>
              <a:t>1</a:t>
            </a:fld>
            <a:endParaRPr lang="en-GB" altLang="en-US"/>
          </a:p>
        </p:txBody>
      </p:sp>
      <p:sp>
        <p:nvSpPr>
          <p:cNvPr id="460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A5E94A-66F5-4DAC-9131-CA40B65B68B0}" type="slidenum">
              <a:rPr lang="en-GB" altLang="en-US"/>
              <a:pPr>
                <a:defRPr/>
              </a:pPr>
              <a:t>2</a:t>
            </a:fld>
            <a:endParaRPr lang="en-GB" altLang="en-US"/>
          </a:p>
        </p:txBody>
      </p:sp>
      <p:sp>
        <p:nvSpPr>
          <p:cNvPr id="471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FE50F3-19F3-4CD6-8056-575AE56AA8B6}" type="slidenum">
              <a:rPr lang="en-GB" altLang="en-US"/>
              <a:pPr>
                <a:defRPr/>
              </a:pPr>
              <a:t>3</a:t>
            </a:fld>
            <a:endParaRPr lang="en-GB" altLang="en-US"/>
          </a:p>
        </p:txBody>
      </p:sp>
      <p:sp>
        <p:nvSpPr>
          <p:cNvPr id="481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A4181F-506A-4EE0-943A-7A5D9ED9A933}" type="slidenum">
              <a:rPr lang="en-GB" altLang="en-US"/>
              <a:pPr>
                <a:defRPr/>
              </a:pPr>
              <a:t>4</a:t>
            </a:fld>
            <a:endParaRPr lang="en-GB" altLang="en-US"/>
          </a:p>
        </p:txBody>
      </p:sp>
      <p:sp>
        <p:nvSpPr>
          <p:cNvPr id="491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DAA65A-BCCA-4EFD-8660-761057DC5D82}" type="slidenum">
              <a:rPr lang="en-GB" altLang="en-US"/>
              <a:pPr>
                <a:defRPr/>
              </a:pPr>
              <a:t>5</a:t>
            </a:fld>
            <a:endParaRPr lang="en-GB" altLang="en-US"/>
          </a:p>
        </p:txBody>
      </p:sp>
      <p:sp>
        <p:nvSpPr>
          <p:cNvPr id="501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FBEF4-FE8C-4A2E-B3FB-0FA2CDBA55C7}" type="slidenum">
              <a:rPr lang="en-GB" altLang="en-US"/>
              <a:pPr>
                <a:defRPr/>
              </a:pPr>
              <a:t>6</a:t>
            </a:fld>
            <a:endParaRPr lang="en-GB" altLang="en-US"/>
          </a:p>
        </p:txBody>
      </p:sp>
      <p:sp>
        <p:nvSpPr>
          <p:cNvPr id="51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11E5E6-6629-45C7-8253-DB395C7EDDCA}" type="slidenum">
              <a:rPr lang="en-GB" altLang="en-US"/>
              <a:pPr>
                <a:defRPr/>
              </a:pPr>
              <a:t>7</a:t>
            </a:fld>
            <a:endParaRPr lang="en-GB" altLang="en-US"/>
          </a:p>
        </p:txBody>
      </p:sp>
      <p:sp>
        <p:nvSpPr>
          <p:cNvPr id="522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B93255-0722-4967-BEEA-02726C2A1C8A}" type="slidenum">
              <a:rPr lang="en-GB" altLang="en-US"/>
              <a:pPr>
                <a:defRPr/>
              </a:pPr>
              <a:t>8</a:t>
            </a:fld>
            <a:endParaRPr lang="en-GB" altLang="en-US"/>
          </a:p>
        </p:txBody>
      </p:sp>
      <p:sp>
        <p:nvSpPr>
          <p:cNvPr id="532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DC483-3666-4770-BCC3-347CFAD3ACC0}" type="slidenum">
              <a:rPr lang="en-GB" altLang="en-US"/>
              <a:pPr>
                <a:defRPr/>
              </a:pPr>
              <a:t>9</a:t>
            </a:fld>
            <a:endParaRPr lang="en-GB" altLang="en-US"/>
          </a:p>
        </p:txBody>
      </p:sp>
      <p:sp>
        <p:nvSpPr>
          <p:cNvPr id="542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2F186C-D359-4A61-A53A-0E3314531D02}" type="slidenum">
              <a:rPr lang="en-GB" altLang="en-US"/>
              <a:pPr>
                <a:defRPr/>
              </a:pPr>
              <a:t>10</a:t>
            </a:fld>
            <a:endParaRPr lang="en-GB" altLang="en-US"/>
          </a:p>
        </p:txBody>
      </p:sp>
      <p:sp>
        <p:nvSpPr>
          <p:cNvPr id="552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24303A-798A-4473-9FC6-C5320D3DE71D}" type="slidenum">
              <a:rPr lang="en-GB" altLang="en-US"/>
              <a:pPr>
                <a:defRPr/>
              </a:pPr>
              <a:t>11</a:t>
            </a:fld>
            <a:endParaRPr lang="en-GB" altLang="en-US"/>
          </a:p>
        </p:txBody>
      </p:sp>
      <p:sp>
        <p:nvSpPr>
          <p:cNvPr id="563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AC843C-A3F9-48D8-AC2D-C69E3AA8924E}" type="slidenum">
              <a:rPr lang="en-GB" altLang="en-US"/>
              <a:pPr>
                <a:defRPr/>
              </a:pPr>
              <a:t>12</a:t>
            </a:fld>
            <a:endParaRPr lang="en-GB" altLang="en-US"/>
          </a:p>
        </p:txBody>
      </p:sp>
      <p:sp>
        <p:nvSpPr>
          <p:cNvPr id="573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4B307B-5F0B-4E26-8651-04AE9B075A23}" type="slidenum">
              <a:rPr lang="en-GB" altLang="en-US"/>
              <a:pPr>
                <a:defRPr/>
              </a:pPr>
              <a:t>13</a:t>
            </a:fld>
            <a:endParaRPr lang="en-GB" altLang="en-US"/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79F230-0868-40AE-8904-7E974854BCE7}" type="slidenum">
              <a:rPr lang="en-GB" altLang="en-US"/>
              <a:pPr>
                <a:defRPr/>
              </a:pPr>
              <a:t>14</a:t>
            </a:fld>
            <a:endParaRPr lang="en-GB" altLang="en-US"/>
          </a:p>
        </p:txBody>
      </p:sp>
      <p:sp>
        <p:nvSpPr>
          <p:cNvPr id="593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34415D-60E5-4C7A-AC25-E8E5E47B198B}" type="slidenum">
              <a:rPr lang="en-GB" altLang="en-US"/>
              <a:pPr>
                <a:defRPr/>
              </a:pPr>
              <a:t>15</a:t>
            </a:fld>
            <a:endParaRPr lang="en-GB" altLang="en-US"/>
          </a:p>
        </p:txBody>
      </p:sp>
      <p:sp>
        <p:nvSpPr>
          <p:cNvPr id="604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83CFC4-A32B-48B3-A1E6-1C86EA738343}" type="slidenum">
              <a:rPr lang="en-GB" altLang="en-US"/>
              <a:pPr>
                <a:defRPr/>
              </a:pPr>
              <a:t>16</a:t>
            </a:fld>
            <a:endParaRPr lang="en-GB" altLang="en-US"/>
          </a:p>
        </p:txBody>
      </p:sp>
      <p:sp>
        <p:nvSpPr>
          <p:cNvPr id="614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8A519A-5DCC-45BA-BDF6-13CAFBFB123E}" type="slidenum">
              <a:rPr lang="en-GB" altLang="en-US"/>
              <a:pPr>
                <a:defRPr/>
              </a:pPr>
              <a:t>17</a:t>
            </a:fld>
            <a:endParaRPr lang="en-GB" altLang="en-US"/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FF7B13-64E5-47ED-9C4A-94E44AA5E121}" type="slidenum">
              <a:rPr lang="en-GB" altLang="en-US"/>
              <a:pPr>
                <a:defRPr/>
              </a:pPr>
              <a:t>18</a:t>
            </a:fld>
            <a:endParaRPr lang="en-GB" altLang="en-US"/>
          </a:p>
        </p:txBody>
      </p:sp>
      <p:sp>
        <p:nvSpPr>
          <p:cNvPr id="634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268009-3846-40D2-B30C-8753D16896DD}" type="slidenum">
              <a:rPr lang="en-GB" altLang="en-US"/>
              <a:pPr>
                <a:defRPr/>
              </a:pPr>
              <a:t>19</a:t>
            </a:fld>
            <a:endParaRPr lang="en-GB" altLang="en-US"/>
          </a:p>
        </p:txBody>
      </p:sp>
      <p:sp>
        <p:nvSpPr>
          <p:cNvPr id="645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618B8D-52E8-4CA9-8A68-BE6C3C3A4F7E}" type="slidenum">
              <a:rPr lang="en-GB" altLang="en-US"/>
              <a:pPr>
                <a:defRPr/>
              </a:pPr>
              <a:t>20</a:t>
            </a:fld>
            <a:endParaRPr lang="en-GB" altLang="en-US"/>
          </a:p>
        </p:txBody>
      </p:sp>
      <p:sp>
        <p:nvSpPr>
          <p:cNvPr id="655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4B6575-AB5B-4FAB-89F4-AC476B4BAC5A}" type="slidenum">
              <a:rPr lang="en-GB" altLang="en-US"/>
              <a:pPr>
                <a:defRPr/>
              </a:pPr>
              <a:t>21</a:t>
            </a:fld>
            <a:endParaRPr lang="en-GB" altLang="en-US"/>
          </a:p>
        </p:txBody>
      </p:sp>
      <p:sp>
        <p:nvSpPr>
          <p:cNvPr id="665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3CBBB5-DD84-40D0-841A-A3FD69196146}" type="slidenum">
              <a:rPr lang="en-GB" altLang="en-US"/>
              <a:pPr>
                <a:defRPr/>
              </a:pPr>
              <a:t>22</a:t>
            </a:fld>
            <a:endParaRPr lang="en-GB" altLang="en-US"/>
          </a:p>
        </p:txBody>
      </p:sp>
      <p:sp>
        <p:nvSpPr>
          <p:cNvPr id="675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2D646F-C4C0-42A0-A53E-6DF389E39C38}" type="slidenum">
              <a:rPr lang="en-GB" altLang="en-US"/>
              <a:pPr>
                <a:defRPr/>
              </a:pPr>
              <a:t>23</a:t>
            </a:fld>
            <a:endParaRPr lang="en-GB" altLang="en-US"/>
          </a:p>
        </p:txBody>
      </p:sp>
      <p:sp>
        <p:nvSpPr>
          <p:cNvPr id="686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B00DF4-2459-4966-89B2-EA26C1599DCE}" type="slidenum">
              <a:rPr lang="en-GB" altLang="en-US"/>
              <a:pPr>
                <a:defRPr/>
              </a:pPr>
              <a:t>24</a:t>
            </a:fld>
            <a:endParaRPr lang="en-GB" altLang="en-US"/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F354A6-06FA-4B8E-A274-D00A8C42CECA}" type="slidenum">
              <a:rPr lang="en-GB" altLang="en-US"/>
              <a:pPr>
                <a:defRPr/>
              </a:pPr>
              <a:t>25</a:t>
            </a:fld>
            <a:endParaRPr lang="en-GB" altLang="en-US"/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76B99A-0810-43B1-AD7A-76D243EE21BF}" type="slidenum">
              <a:rPr lang="en-GB" altLang="en-US"/>
              <a:pPr>
                <a:defRPr/>
              </a:pPr>
              <a:t>26</a:t>
            </a:fld>
            <a:endParaRPr lang="en-GB" altLang="en-US"/>
          </a:p>
        </p:txBody>
      </p:sp>
      <p:sp>
        <p:nvSpPr>
          <p:cNvPr id="716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475A7E-C6C5-4F7B-AA34-E2721A019554}" type="slidenum">
              <a:rPr lang="en-GB" altLang="en-US"/>
              <a:pPr>
                <a:defRPr/>
              </a:pPr>
              <a:t>27</a:t>
            </a:fld>
            <a:endParaRPr lang="en-GB" altLang="en-US"/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A7785C-6648-4197-BFA0-CE1ACDF656D6}" type="slidenum">
              <a:rPr lang="en-GB" altLang="en-US"/>
              <a:pPr>
                <a:defRPr/>
              </a:pPr>
              <a:t>28</a:t>
            </a:fld>
            <a:endParaRPr lang="en-GB" altLang="en-US"/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304800" y="2559050"/>
            <a:ext cx="9661525" cy="4516438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pic>
        <p:nvPicPr>
          <p:cNvPr id="6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5" y="5516563"/>
            <a:ext cx="1595438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3"/>
          <p:cNvSpPr txBox="1">
            <a:spLocks noChangeArrowheads="1"/>
          </p:cNvSpPr>
          <p:nvPr userDrawn="1"/>
        </p:nvSpPr>
        <p:spPr bwMode="auto">
          <a:xfrm>
            <a:off x="-1260475" y="1325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rtlCol="0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0319" y="4795509"/>
            <a:ext cx="4101357" cy="553998"/>
          </a:xfrm>
        </p:spPr>
        <p:txBody>
          <a:bodyPr/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70319" y="1865976"/>
            <a:ext cx="8297883" cy="2862322"/>
          </a:xfrm>
        </p:spPr>
        <p:txBody>
          <a:bodyPr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850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66688" y="-207963"/>
            <a:ext cx="9475788" cy="7316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pic>
        <p:nvPicPr>
          <p:cNvPr id="5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5" y="5516563"/>
            <a:ext cx="1595438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3"/>
          <p:cNvSpPr txBox="1">
            <a:spLocks noChangeArrowheads="1"/>
          </p:cNvSpPr>
          <p:nvPr userDrawn="1"/>
        </p:nvSpPr>
        <p:spPr bwMode="auto">
          <a:xfrm>
            <a:off x="-1260475" y="1325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7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05688" y="-1754188"/>
            <a:ext cx="18640426" cy="1128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0319" y="4795509"/>
            <a:ext cx="4101357" cy="553998"/>
          </a:xfrm>
        </p:spPr>
        <p:txBody>
          <a:bodyPr/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70320" y="2558473"/>
            <a:ext cx="6150614" cy="2169825"/>
          </a:xfrm>
        </p:spPr>
        <p:txBody>
          <a:bodyPr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062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11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68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15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50209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4802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2175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16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3420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50" y="698500"/>
            <a:ext cx="2879725" cy="539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6067425"/>
            <a:ext cx="10350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rtlCol="0"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858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730250"/>
            <a:ext cx="28797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73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1"/>
          <p:cNvSpPr txBox="1">
            <a:spLocks noChangeArrowheads="1"/>
          </p:cNvSpPr>
          <p:nvPr userDrawn="1"/>
        </p:nvSpPr>
        <p:spPr bwMode="auto">
          <a:xfrm>
            <a:off x="-1260475" y="1325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5" y="5516563"/>
            <a:ext cx="1595438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rtlCol="0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5153B82-B715-45D4-AE46-32E2D7E99212}" type="datetimeFigureOut">
              <a:rPr lang="en-US"/>
              <a:pPr>
                <a:defRPr/>
              </a:pPr>
              <a:t>8/18/2017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882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pic>
        <p:nvPicPr>
          <p:cNvPr id="8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6067425"/>
            <a:ext cx="10350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rtlCol="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39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730250"/>
            <a:ext cx="28797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0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5575" y="6492875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cs typeface="Arial"/>
              </a:rPr>
              <a:t>Copyright © BSAC 2017</a:t>
            </a:r>
          </a:p>
        </p:txBody>
      </p:sp>
      <p:pic>
        <p:nvPicPr>
          <p:cNvPr id="8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6067425"/>
            <a:ext cx="10350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rtlCol="0"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/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082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2559050"/>
            <a:ext cx="9661525" cy="4516438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5" y="5516563"/>
            <a:ext cx="1595438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3"/>
          <p:cNvSpPr txBox="1">
            <a:spLocks noChangeArrowheads="1"/>
          </p:cNvSpPr>
          <p:nvPr userDrawn="1"/>
        </p:nvSpPr>
        <p:spPr bwMode="auto">
          <a:xfrm>
            <a:off x="-1260475" y="1325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TextBox 14"/>
          <p:cNvSpPr txBox="1">
            <a:spLocks noChangeArrowheads="1"/>
          </p:cNvSpPr>
          <p:nvPr userDrawn="1"/>
        </p:nvSpPr>
        <p:spPr bwMode="auto">
          <a:xfrm>
            <a:off x="350838" y="4506913"/>
            <a:ext cx="60198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5000" b="0" smtClean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7" name="TextBox 15"/>
          <p:cNvSpPr txBox="1">
            <a:spLocks noChangeArrowheads="1"/>
          </p:cNvSpPr>
          <p:nvPr userDrawn="1"/>
        </p:nvSpPr>
        <p:spPr bwMode="auto">
          <a:xfrm>
            <a:off x="384175" y="5337175"/>
            <a:ext cx="56213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en-US" sz="1600" b="0" i="0" smtClean="0">
                <a:solidFill>
                  <a:schemeClr val="bg1"/>
                </a:solidFill>
              </a:rPr>
              <a:t>bsac.com</a:t>
            </a:r>
            <a:br>
              <a:rPr lang="en-US" altLang="en-US" sz="1600" b="0" i="0" smtClean="0">
                <a:solidFill>
                  <a:schemeClr val="bg1"/>
                </a:solidFill>
              </a:rPr>
            </a:br>
            <a:r>
              <a:rPr lang="en-US" altLang="en-US" sz="1600" b="0" i="0" smtClean="0">
                <a:solidFill>
                  <a:schemeClr val="bg1"/>
                </a:solidFill>
              </a:rPr>
              <a:t>facebook/britishsubaquaclub </a:t>
            </a:r>
            <a:r>
              <a:rPr lang="en-US" altLang="en-US" sz="1600" b="0" i="0" smtClean="0">
                <a:solidFill>
                  <a:schemeClr val="accent1"/>
                </a:solidFill>
              </a:rPr>
              <a:t> |  </a:t>
            </a:r>
            <a:r>
              <a:rPr lang="en-US" altLang="en-US" sz="1600" b="0" i="0" smtClean="0">
                <a:solidFill>
                  <a:schemeClr val="bg1"/>
                </a:solidFill>
              </a:rPr>
              <a:t>twitter.com/bsacdivers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sz="1600" b="0" i="0" smtClean="0">
                <a:solidFill>
                  <a:schemeClr val="bg1"/>
                </a:solidFill>
              </a:rPr>
              <a:t>(0)151 350 6200 </a:t>
            </a:r>
            <a:r>
              <a:rPr lang="en-US" altLang="en-US" sz="1600" b="0" i="0" smtClean="0">
                <a:solidFill>
                  <a:schemeClr val="accent1"/>
                </a:solidFill>
              </a:rPr>
              <a:t> |  </a:t>
            </a:r>
            <a:r>
              <a:rPr lang="en-US" altLang="en-US" sz="1600" b="0" i="0" smtClean="0">
                <a:solidFill>
                  <a:schemeClr val="bg1"/>
                </a:solidFill>
              </a:rPr>
              <a:t>info@bsac.com</a:t>
            </a:r>
            <a:endParaRPr lang="en-US" altLang="en-US" sz="1600" b="0" smtClean="0">
              <a:solidFill>
                <a:schemeClr val="bg1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rtlCol="0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2275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290513" y="-207963"/>
            <a:ext cx="9725026" cy="73072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pic>
        <p:nvPicPr>
          <p:cNvPr id="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5" y="5534025"/>
            <a:ext cx="1595438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-1260475" y="1325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TextBox 14"/>
          <p:cNvSpPr txBox="1">
            <a:spLocks noChangeArrowheads="1"/>
          </p:cNvSpPr>
          <p:nvPr userDrawn="1"/>
        </p:nvSpPr>
        <p:spPr bwMode="auto">
          <a:xfrm>
            <a:off x="350838" y="2687638"/>
            <a:ext cx="6019800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5000" b="0" smtClean="0">
                <a:solidFill>
                  <a:schemeClr val="bg1"/>
                </a:solidFill>
              </a:rPr>
              <a:t>Keep in touch</a:t>
            </a:r>
          </a:p>
        </p:txBody>
      </p:sp>
      <p:sp>
        <p:nvSpPr>
          <p:cNvPr id="6" name="TextBox 15"/>
          <p:cNvSpPr txBox="1">
            <a:spLocks noChangeArrowheads="1"/>
          </p:cNvSpPr>
          <p:nvPr userDrawn="1"/>
        </p:nvSpPr>
        <p:spPr bwMode="auto">
          <a:xfrm>
            <a:off x="384175" y="3519488"/>
            <a:ext cx="734695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en-US" sz="2000" b="0" i="0" smtClean="0">
                <a:solidFill>
                  <a:schemeClr val="bg1"/>
                </a:solidFill>
              </a:rPr>
              <a:t>bsac.com</a:t>
            </a:r>
            <a:br>
              <a:rPr lang="en-US" altLang="en-US" sz="2000" b="0" i="0" smtClean="0">
                <a:solidFill>
                  <a:schemeClr val="bg1"/>
                </a:solidFill>
              </a:rPr>
            </a:br>
            <a:r>
              <a:rPr lang="en-US" altLang="en-US" sz="2000" b="0" i="0" smtClean="0">
                <a:solidFill>
                  <a:schemeClr val="bg1"/>
                </a:solidFill>
              </a:rPr>
              <a:t>facebook/britishsubaquaclub </a:t>
            </a:r>
            <a:r>
              <a:rPr lang="en-US" altLang="en-US" sz="2000" b="0" i="0" smtClean="0">
                <a:solidFill>
                  <a:schemeClr val="accent1"/>
                </a:solidFill>
              </a:rPr>
              <a:t> |  </a:t>
            </a:r>
            <a:r>
              <a:rPr lang="en-US" altLang="en-US" sz="2000" b="0" i="0" smtClean="0">
                <a:solidFill>
                  <a:schemeClr val="bg1"/>
                </a:solidFill>
              </a:rPr>
              <a:t>twitter.com/bsacdivers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sz="2000" b="0" i="0" smtClean="0">
                <a:solidFill>
                  <a:schemeClr val="bg1"/>
                </a:solidFill>
              </a:rPr>
              <a:t>(0)151 350 6200 </a:t>
            </a:r>
            <a:r>
              <a:rPr lang="en-US" altLang="en-US" sz="2000" b="0" i="0" smtClean="0">
                <a:solidFill>
                  <a:schemeClr val="accent1"/>
                </a:solidFill>
              </a:rPr>
              <a:t> |  </a:t>
            </a:r>
            <a:r>
              <a:rPr lang="en-US" altLang="en-US" sz="2000" b="0" i="0" smtClean="0">
                <a:solidFill>
                  <a:schemeClr val="bg1"/>
                </a:solidFill>
              </a:rPr>
              <a:t>info@bsac.com</a:t>
            </a:r>
            <a:endParaRPr lang="en-US" altLang="en-US" sz="2000" b="0" smtClean="0">
              <a:solidFill>
                <a:schemeClr val="bg1"/>
              </a:solidFill>
            </a:endParaRPr>
          </a:p>
        </p:txBody>
      </p:sp>
      <p:pic>
        <p:nvPicPr>
          <p:cNvPr id="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05688" y="-1754188"/>
            <a:ext cx="18640426" cy="1128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385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9250" y="6067425"/>
            <a:ext cx="10350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295400"/>
            <a:ext cx="777240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GB" altLang="en-US" noProof="0" smtClean="0"/>
              <a:t>Click to edit Master title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00800" cy="1446550"/>
          </a:xfrm>
          <a:effectLst/>
        </p:spPr>
        <p:txBody>
          <a:bodyPr/>
          <a:lstStyle>
            <a:lvl1pPr algn="ctr">
              <a:defRPr sz="4400" b="0" i="0" baseline="0">
                <a:effectLst/>
              </a:defRPr>
            </a:lvl1pPr>
          </a:lstStyle>
          <a:p>
            <a:pPr lvl="0"/>
            <a:r>
              <a:rPr lang="en-GB" altLang="en-US" noProof="0" dirty="0" smtClean="0"/>
              <a:t>Click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3387972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41101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7572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893763"/>
            <a:ext cx="822960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27213"/>
            <a:ext cx="8229600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5575" y="142875"/>
            <a:ext cx="5262563" cy="2524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250" b="0" i="0" dirty="0" smtClean="0">
              <a:cs typeface="Arial"/>
            </a:endParaRPr>
          </a:p>
        </p:txBody>
      </p:sp>
      <p:sp>
        <p:nvSpPr>
          <p:cNvPr id="1029" name="TextBox 7"/>
          <p:cNvSpPr txBox="1">
            <a:spLocks noChangeArrowheads="1"/>
          </p:cNvSpPr>
          <p:nvPr/>
        </p:nvSpPr>
        <p:spPr bwMode="auto">
          <a:xfrm>
            <a:off x="1617663" y="1730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1030" name="Picture 10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9250" y="6067425"/>
            <a:ext cx="10350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3"/>
          <p:cNvSpPr txBox="1">
            <a:spLocks/>
          </p:cNvSpPr>
          <p:nvPr/>
        </p:nvSpPr>
        <p:spPr>
          <a:xfrm>
            <a:off x="155575" y="142875"/>
            <a:ext cx="5262563" cy="2524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50" b="0" i="0" dirty="0" smtClean="0">
                <a:solidFill>
                  <a:srgbClr val="4D565A"/>
                </a:solidFill>
                <a:cs typeface="Arial"/>
              </a:rPr>
              <a:t>Sport Diver | ST3 Equipment &amp; Techniques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  <p:sldLayoutId id="2147483802" r:id="rId18"/>
    <p:sldLayoutId id="2147483803" r:id="rId19"/>
    <p:sldLayoutId id="2147483788" r:id="rId20"/>
    <p:sldLayoutId id="2147483789" r:id="rId2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7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algn="l" defTabSz="457200" rtl="0" eaLnBrk="0" fontAlgn="base" hangingPunct="0">
        <a:spcBef>
          <a:spcPts val="900"/>
        </a:spcBef>
        <a:spcAft>
          <a:spcPts val="800"/>
        </a:spcAft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0825" indent="-250825" algn="l" defTabSz="457200" rtl="0" eaLnBrk="0" fontAlgn="base" hangingPunct="0">
        <a:spcBef>
          <a:spcPts val="300"/>
        </a:spcBef>
        <a:spcAft>
          <a:spcPts val="60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3238" indent="-250825" algn="l" defTabSz="457200" rtl="0" eaLnBrk="0" fontAlgn="base" hangingPunct="0">
        <a:spcBef>
          <a:spcPct val="0"/>
        </a:spcBef>
        <a:spcAft>
          <a:spcPts val="600"/>
        </a:spcAft>
        <a:buClr>
          <a:schemeClr val="accent1"/>
        </a:buClr>
        <a:buSzPct val="100000"/>
        <a:buFont typeface="Arial" pitchFamily="34" charset="0"/>
        <a:buChar char="◦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0000"/>
        <a:buFont typeface="Lucida Grande"/>
        <a:buChar char="-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0" fontAlgn="base" hangingPunct="0">
        <a:spcBef>
          <a:spcPct val="0"/>
        </a:spcBef>
        <a:spcAft>
          <a:spcPct val="0"/>
        </a:spcAft>
        <a:buClr>
          <a:schemeClr val="accent2"/>
        </a:buClr>
        <a:buFont typeface="Arial" pitchFamily="34" charset="0"/>
        <a:buChar char="»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BSAC Sports Diver Training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14463" y="3487738"/>
            <a:ext cx="6400800" cy="2128837"/>
          </a:xfrm>
        </p:spPr>
        <p:txBody>
          <a:bodyPr/>
          <a:lstStyle/>
          <a:p>
            <a:pPr eaLnBrk="1" hangingPunct="1"/>
            <a:r>
              <a:rPr lang="en-US" altLang="en-US" smtClean="0"/>
              <a:t>Equipment &amp; Techniques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Equipment &amp; Techniques</a:t>
            </a:r>
            <a:endParaRPr lang="en-US" altLang="en-US" sz="2750" smtClean="0"/>
          </a:p>
        </p:txBody>
      </p:sp>
      <p:sp>
        <p:nvSpPr>
          <p:cNvPr id="214019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2076450"/>
            <a:ext cx="4362450" cy="3581400"/>
          </a:xfrm>
        </p:spPr>
        <p:txBody>
          <a:bodyPr/>
          <a:lstStyle/>
          <a:p>
            <a:pPr eaLnBrk="1" hangingPunct="1"/>
            <a:r>
              <a:rPr lang="en-GB" altLang="en-US" smtClean="0">
                <a:solidFill>
                  <a:srgbClr val="FF0000"/>
                </a:solidFill>
              </a:rPr>
              <a:t>Aims</a:t>
            </a:r>
            <a:endParaRPr lang="en-GB" altLang="en-US" smtClean="0">
              <a:solidFill>
                <a:schemeClr val="accent2"/>
              </a:solidFill>
            </a:endParaRPr>
          </a:p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Shot Lines</a:t>
            </a:r>
          </a:p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Surface Marker Buoys</a:t>
            </a:r>
          </a:p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Other surface detection aids</a:t>
            </a:r>
          </a:p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Distance Lines</a:t>
            </a:r>
          </a:p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Compass</a:t>
            </a:r>
          </a:p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Dive Torches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214020" name="Picture 1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8750" y="2057400"/>
            <a:ext cx="31083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14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14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4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8" grpId="0" autoUpdateAnimBg="0"/>
      <p:bldP spid="21401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dirty="0" smtClean="0"/>
              <a:t>Shot Lines</a:t>
            </a:r>
            <a:endParaRPr lang="en-US" altLang="en-US" sz="2750" dirty="0" smtClean="0"/>
          </a:p>
        </p:txBody>
      </p:sp>
      <p:sp>
        <p:nvSpPr>
          <p:cNvPr id="215044" name="Rectangle 4"/>
          <p:cNvSpPr>
            <a:spLocks noChangeArrowheads="1"/>
          </p:cNvSpPr>
          <p:nvPr/>
        </p:nvSpPr>
        <p:spPr bwMode="auto">
          <a:xfrm>
            <a:off x="665163" y="1752600"/>
            <a:ext cx="4343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138" tIns="42862" rIns="84138" bIns="42862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222250" indent="-134938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3550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What is a Shot Line?</a:t>
            </a:r>
            <a:endParaRPr lang="en-GB" altLang="en-US" sz="2400" i="0">
              <a:solidFill>
                <a:schemeClr val="tx1"/>
              </a:solidFill>
            </a:endParaRPr>
          </a:p>
        </p:txBody>
      </p:sp>
      <p:pic>
        <p:nvPicPr>
          <p:cNvPr id="215045" name="Picture 5" descr="ssho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3700" y="1752600"/>
            <a:ext cx="1398588" cy="2120900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46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20" b="5215"/>
          <a:stretch>
            <a:fillRect/>
          </a:stretch>
        </p:blipFill>
        <p:spPr bwMode="auto">
          <a:xfrm>
            <a:off x="5467350" y="4089400"/>
            <a:ext cx="25908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47" name="Rectangle 7"/>
          <p:cNvSpPr>
            <a:spLocks noChangeArrowheads="1"/>
          </p:cNvSpPr>
          <p:nvPr/>
        </p:nvSpPr>
        <p:spPr bwMode="auto">
          <a:xfrm>
            <a:off x="665163" y="2219325"/>
            <a:ext cx="43434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138" tIns="42862" rIns="84138" bIns="42862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4188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Surface and underwater datum point</a:t>
            </a:r>
          </a:p>
        </p:txBody>
      </p:sp>
      <p:grpSp>
        <p:nvGrpSpPr>
          <p:cNvPr id="215049" name="Group 9"/>
          <p:cNvGrpSpPr>
            <a:grpSpLocks/>
          </p:cNvGrpSpPr>
          <p:nvPr/>
        </p:nvGrpSpPr>
        <p:grpSpPr bwMode="auto">
          <a:xfrm>
            <a:off x="5372100" y="1676400"/>
            <a:ext cx="2057400" cy="396875"/>
            <a:chOff x="3563" y="1008"/>
            <a:chExt cx="1296" cy="260"/>
          </a:xfrm>
        </p:grpSpPr>
        <p:sp>
          <p:nvSpPr>
            <p:cNvPr id="18448" name="Text Box 10"/>
            <p:cNvSpPr txBox="1">
              <a:spLocks noChangeArrowheads="1"/>
            </p:cNvSpPr>
            <p:nvPr/>
          </p:nvSpPr>
          <p:spPr bwMode="auto">
            <a:xfrm>
              <a:off x="3563" y="1008"/>
              <a:ext cx="51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Bef>
                  <a:spcPct val="40000"/>
                </a:spcBef>
                <a:spcAft>
                  <a:spcPct val="0"/>
                </a:spcAft>
              </a:pPr>
              <a:r>
                <a:rPr lang="en-US" altLang="en-US" i="0">
                  <a:solidFill>
                    <a:schemeClr val="tx1"/>
                  </a:solidFill>
                </a:rPr>
                <a:t>Buoy</a:t>
              </a:r>
              <a:endParaRPr lang="en-US" altLang="en-US" i="0">
                <a:solidFill>
                  <a:schemeClr val="accent2"/>
                </a:solidFill>
              </a:endParaRPr>
            </a:p>
          </p:txBody>
        </p:sp>
        <p:sp>
          <p:nvSpPr>
            <p:cNvPr id="18449" name="Line 11"/>
            <p:cNvSpPr>
              <a:spLocks noChangeShapeType="1"/>
            </p:cNvSpPr>
            <p:nvPr/>
          </p:nvSpPr>
          <p:spPr bwMode="auto">
            <a:xfrm>
              <a:off x="4187" y="1152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15052" name="Group 12"/>
          <p:cNvGrpSpPr>
            <a:grpSpLocks/>
          </p:cNvGrpSpPr>
          <p:nvPr/>
        </p:nvGrpSpPr>
        <p:grpSpPr bwMode="auto">
          <a:xfrm>
            <a:off x="5372100" y="2590800"/>
            <a:ext cx="2057400" cy="396875"/>
            <a:chOff x="3563" y="1584"/>
            <a:chExt cx="1296" cy="260"/>
          </a:xfrm>
        </p:grpSpPr>
        <p:sp>
          <p:nvSpPr>
            <p:cNvPr id="18446" name="Text Box 13"/>
            <p:cNvSpPr txBox="1">
              <a:spLocks noChangeArrowheads="1"/>
            </p:cNvSpPr>
            <p:nvPr/>
          </p:nvSpPr>
          <p:spPr bwMode="auto">
            <a:xfrm>
              <a:off x="3563" y="1584"/>
              <a:ext cx="445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Bef>
                  <a:spcPct val="40000"/>
                </a:spcBef>
                <a:spcAft>
                  <a:spcPct val="0"/>
                </a:spcAft>
              </a:pPr>
              <a:r>
                <a:rPr lang="en-US" altLang="en-US" i="0">
                  <a:solidFill>
                    <a:schemeClr val="tx1"/>
                  </a:solidFill>
                </a:rPr>
                <a:t>Line</a:t>
              </a:r>
              <a:endParaRPr lang="en-US" altLang="en-US" i="0">
                <a:solidFill>
                  <a:schemeClr val="accent2"/>
                </a:solidFill>
              </a:endParaRPr>
            </a:p>
          </p:txBody>
        </p:sp>
        <p:sp>
          <p:nvSpPr>
            <p:cNvPr id="18447" name="Line 14"/>
            <p:cNvSpPr>
              <a:spLocks noChangeShapeType="1"/>
            </p:cNvSpPr>
            <p:nvPr/>
          </p:nvSpPr>
          <p:spPr bwMode="auto">
            <a:xfrm>
              <a:off x="4187" y="1728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15055" name="Group 15"/>
          <p:cNvGrpSpPr>
            <a:grpSpLocks/>
          </p:cNvGrpSpPr>
          <p:nvPr/>
        </p:nvGrpSpPr>
        <p:grpSpPr bwMode="auto">
          <a:xfrm>
            <a:off x="5372100" y="3429000"/>
            <a:ext cx="1828800" cy="396875"/>
            <a:chOff x="3563" y="2064"/>
            <a:chExt cx="1152" cy="260"/>
          </a:xfrm>
        </p:grpSpPr>
        <p:sp>
          <p:nvSpPr>
            <p:cNvPr id="18444" name="Text Box 16"/>
            <p:cNvSpPr txBox="1">
              <a:spLocks noChangeArrowheads="1"/>
            </p:cNvSpPr>
            <p:nvPr/>
          </p:nvSpPr>
          <p:spPr bwMode="auto">
            <a:xfrm>
              <a:off x="3563" y="2064"/>
              <a:ext cx="649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Bef>
                  <a:spcPct val="40000"/>
                </a:spcBef>
                <a:spcAft>
                  <a:spcPct val="0"/>
                </a:spcAft>
              </a:pPr>
              <a:r>
                <a:rPr lang="en-US" altLang="en-US" i="0">
                  <a:solidFill>
                    <a:schemeClr val="tx1"/>
                  </a:solidFill>
                </a:rPr>
                <a:t>Weight</a:t>
              </a:r>
              <a:endParaRPr lang="en-US" altLang="en-US" i="0">
                <a:solidFill>
                  <a:schemeClr val="accent2"/>
                </a:solidFill>
              </a:endParaRPr>
            </a:p>
          </p:txBody>
        </p:sp>
        <p:sp>
          <p:nvSpPr>
            <p:cNvPr id="18445" name="Line 17"/>
            <p:cNvSpPr>
              <a:spLocks noChangeShapeType="1"/>
            </p:cNvSpPr>
            <p:nvPr/>
          </p:nvSpPr>
          <p:spPr bwMode="auto">
            <a:xfrm>
              <a:off x="4187" y="2208"/>
              <a:ext cx="5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215058" name="Text Box 18"/>
          <p:cNvSpPr txBox="1">
            <a:spLocks noChangeArrowheads="1"/>
          </p:cNvSpPr>
          <p:nvPr/>
        </p:nvSpPr>
        <p:spPr bwMode="auto">
          <a:xfrm>
            <a:off x="665163" y="3810000"/>
            <a:ext cx="434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287338" indent="-230188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49325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Why use a Shot Line?</a:t>
            </a:r>
          </a:p>
        </p:txBody>
      </p:sp>
      <p:sp>
        <p:nvSpPr>
          <p:cNvPr id="215059" name="Rectangle 19"/>
          <p:cNvSpPr>
            <a:spLocks noChangeArrowheads="1"/>
          </p:cNvSpPr>
          <p:nvPr/>
        </p:nvSpPr>
        <p:spPr bwMode="auto">
          <a:xfrm>
            <a:off x="665163" y="4229100"/>
            <a:ext cx="4573587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138" tIns="42862" rIns="84138" bIns="42862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4188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Shortest route to/from surface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More comfortable and secure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Used when making deco stops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Marked entry and exit point - safer dive management/boat cover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15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5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5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5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1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215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1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1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1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1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4" grpId="0" build="p" bldLvl="2" autoUpdateAnimBg="0"/>
      <p:bldP spid="215047" grpId="0" build="p" bldLvl="3" autoUpdateAnimBg="0"/>
      <p:bldP spid="215058" grpId="0" build="p" bldLvl="2" autoUpdateAnimBg="0"/>
      <p:bldP spid="215059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Shot Lines - Decompression</a:t>
            </a:r>
            <a:endParaRPr lang="en-US" altLang="en-US" sz="2750" smtClean="0"/>
          </a:p>
        </p:txBody>
      </p:sp>
      <p:sp>
        <p:nvSpPr>
          <p:cNvPr id="216068" name="Rectangle 1028"/>
          <p:cNvSpPr>
            <a:spLocks noGrp="1" noChangeArrowheads="1"/>
          </p:cNvSpPr>
          <p:nvPr>
            <p:ph idx="1"/>
          </p:nvPr>
        </p:nvSpPr>
        <p:spPr>
          <a:xfrm>
            <a:off x="679450" y="1752600"/>
            <a:ext cx="5694363" cy="1008063"/>
          </a:xfrm>
        </p:spPr>
        <p:txBody>
          <a:bodyPr/>
          <a:lstStyle/>
          <a:p>
            <a:pPr marL="317500" lvl="2" indent="-260350" eaLnBrk="1" hangingPunct="1">
              <a:spcBef>
                <a:spcPct val="25000"/>
              </a:spcBef>
              <a:buFont typeface="CommonBullets"/>
              <a:buNone/>
            </a:pPr>
            <a:r>
              <a:rPr lang="en-GB" altLang="en-US" sz="2400" smtClean="0">
                <a:solidFill>
                  <a:schemeClr val="accent2"/>
                </a:solidFill>
              </a:rPr>
              <a:t>Back-up Deco Cylinder</a:t>
            </a:r>
          </a:p>
          <a:p>
            <a:pPr marL="317500" lvl="2" indent="-260350" eaLnBrk="1" hangingPunct="1">
              <a:spcBef>
                <a:spcPct val="25000"/>
              </a:spcBef>
              <a:buFont typeface="CommonBullets"/>
              <a:buChar char="!"/>
            </a:pPr>
            <a:r>
              <a:rPr lang="en-GB" altLang="en-US" sz="2000" smtClean="0"/>
              <a:t>Clearly labelled with gas mix% and MOD</a:t>
            </a:r>
          </a:p>
        </p:txBody>
      </p:sp>
      <p:pic>
        <p:nvPicPr>
          <p:cNvPr id="216069" name="Picture 102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1800" y="1752600"/>
            <a:ext cx="7921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pic>
        <p:nvPicPr>
          <p:cNvPr id="216070" name="Picture 1030" descr="Lshot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3200400"/>
            <a:ext cx="1143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071" name="Picture 1031" descr="trapeze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1000" y="5003800"/>
            <a:ext cx="1676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072" name="Rectangle 1032"/>
          <p:cNvSpPr>
            <a:spLocks noChangeArrowheads="1"/>
          </p:cNvSpPr>
          <p:nvPr/>
        </p:nvSpPr>
        <p:spPr bwMode="auto">
          <a:xfrm>
            <a:off x="679450" y="4876800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588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84150" indent="-180975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577850" indent="-246063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2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Decompression Trapeze</a:t>
            </a:r>
          </a:p>
        </p:txBody>
      </p:sp>
      <p:sp>
        <p:nvSpPr>
          <p:cNvPr id="216073" name="Rectangle 1033"/>
          <p:cNvSpPr>
            <a:spLocks noChangeArrowheads="1"/>
          </p:cNvSpPr>
          <p:nvPr/>
        </p:nvSpPr>
        <p:spPr bwMode="auto">
          <a:xfrm>
            <a:off x="679450" y="5943600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588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317500" indent="-2603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577850" indent="-246063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2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None/>
            </a:pPr>
            <a:r>
              <a:rPr lang="en-GB" altLang="en-US" sz="2400" i="0">
                <a:solidFill>
                  <a:srgbClr val="FF3300"/>
                </a:solidFill>
              </a:rPr>
              <a:t>All require return to shot line</a:t>
            </a:r>
            <a:r>
              <a:rPr lang="en-GB" altLang="en-US" sz="24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216074" name="Rectangle 1034"/>
          <p:cNvSpPr>
            <a:spLocks noChangeArrowheads="1"/>
          </p:cNvSpPr>
          <p:nvPr/>
        </p:nvSpPr>
        <p:spPr bwMode="auto">
          <a:xfrm>
            <a:off x="679450" y="3297238"/>
            <a:ext cx="5105400" cy="153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6850" indent="-19526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522288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Extra line attached to main shot line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Buoy supports spare cylinder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Can be disconnected to drift with current - needs diver ‘logging’ system</a:t>
            </a:r>
          </a:p>
        </p:txBody>
      </p:sp>
      <p:sp>
        <p:nvSpPr>
          <p:cNvPr id="216075" name="Text Box 1035"/>
          <p:cNvSpPr txBox="1">
            <a:spLocks noChangeArrowheads="1"/>
          </p:cNvSpPr>
          <p:nvPr/>
        </p:nvSpPr>
        <p:spPr bwMode="auto">
          <a:xfrm>
            <a:off x="679450" y="2863850"/>
            <a:ext cx="2332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Lazy Shot Line</a:t>
            </a:r>
            <a:endParaRPr lang="en-GB" altLang="en-US" sz="4400">
              <a:solidFill>
                <a:schemeClr val="accent2"/>
              </a:solidFill>
            </a:endParaRPr>
          </a:p>
        </p:txBody>
      </p:sp>
      <p:sp>
        <p:nvSpPr>
          <p:cNvPr id="216076" name="Text Box 1036"/>
          <p:cNvSpPr txBox="1">
            <a:spLocks noChangeArrowheads="1"/>
          </p:cNvSpPr>
          <p:nvPr/>
        </p:nvSpPr>
        <p:spPr bwMode="auto">
          <a:xfrm>
            <a:off x="679450" y="5303838"/>
            <a:ext cx="2195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3675" indent="-193675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9900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  <a:spcAft>
                <a:spcPct val="0"/>
              </a:spcAft>
              <a:buFont typeface="CommonBullets"/>
              <a:buChar char="!"/>
            </a:pPr>
            <a:r>
              <a:rPr lang="en-GB" altLang="en-US" i="0">
                <a:solidFill>
                  <a:schemeClr val="tx1"/>
                </a:solidFill>
              </a:rPr>
              <a:t>With solid bars</a:t>
            </a:r>
            <a:endParaRPr lang="en-GB" altLang="en-US" sz="4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6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6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6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216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6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6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6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6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6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6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216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16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16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6" grpId="0" autoUpdateAnimBg="0"/>
      <p:bldP spid="216068" grpId="0" build="p" autoUpdateAnimBg="0"/>
      <p:bldP spid="216072" grpId="0" build="p" bldLvl="3" autoUpdateAnimBg="0"/>
      <p:bldP spid="216073" grpId="0" autoUpdateAnimBg="0"/>
      <p:bldP spid="216074" grpId="0" build="p" bldLvl="2" autoUpdateAnimBg="0"/>
      <p:bldP spid="216075" grpId="0" autoUpdateAnimBg="0"/>
      <p:bldP spid="21607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Surface Marker Buoys (SMB)</a:t>
            </a:r>
          </a:p>
        </p:txBody>
      </p:sp>
      <p:sp>
        <p:nvSpPr>
          <p:cNvPr id="217096" name="Rectangle 1032"/>
          <p:cNvSpPr>
            <a:spLocks noGrp="1" noChangeArrowheads="1"/>
          </p:cNvSpPr>
          <p:nvPr>
            <p:ph idx="1"/>
          </p:nvPr>
        </p:nvSpPr>
        <p:spPr>
          <a:xfrm>
            <a:off x="679450" y="1577975"/>
            <a:ext cx="4038600" cy="762000"/>
          </a:xfrm>
        </p:spPr>
        <p:txBody>
          <a:bodyPr/>
          <a:lstStyle/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Two Types</a:t>
            </a:r>
            <a:endParaRPr lang="en-GB" altLang="en-US" smtClean="0"/>
          </a:p>
          <a:p>
            <a:pPr lvl="1" eaLnBrk="1" hangingPunct="1">
              <a:spcBef>
                <a:spcPct val="30000"/>
              </a:spcBef>
            </a:pPr>
            <a:r>
              <a:rPr lang="en-GB" altLang="en-US" smtClean="0"/>
              <a:t>SMB                                 </a:t>
            </a:r>
            <a:r>
              <a:rPr lang="en-GB" altLang="en-US" sz="1800" smtClean="0"/>
              <a:t>Permanent indication of divers position</a:t>
            </a:r>
          </a:p>
        </p:txBody>
      </p:sp>
      <p:grpSp>
        <p:nvGrpSpPr>
          <p:cNvPr id="217092" name="Group 1028"/>
          <p:cNvGrpSpPr>
            <a:grpSpLocks/>
          </p:cNvGrpSpPr>
          <p:nvPr/>
        </p:nvGrpSpPr>
        <p:grpSpPr bwMode="auto">
          <a:xfrm>
            <a:off x="4876800" y="1828800"/>
            <a:ext cx="3505200" cy="4267200"/>
            <a:chOff x="3216" y="1152"/>
            <a:chExt cx="2208" cy="2688"/>
          </a:xfrm>
        </p:grpSpPr>
        <p:pic>
          <p:nvPicPr>
            <p:cNvPr id="20493" name="Picture 102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1152"/>
              <a:ext cx="2208" cy="2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pic>
          <p:nvPicPr>
            <p:cNvPr id="20494" name="Picture 1030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5" y="2286"/>
              <a:ext cx="806" cy="5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pic>
          <p:nvPicPr>
            <p:cNvPr id="20495" name="Picture 103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4" y="1362"/>
              <a:ext cx="704" cy="9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</p:grpSp>
      <p:sp>
        <p:nvSpPr>
          <p:cNvPr id="217097" name="Rectangle 1033"/>
          <p:cNvSpPr>
            <a:spLocks noChangeArrowheads="1"/>
          </p:cNvSpPr>
          <p:nvPr/>
        </p:nvSpPr>
        <p:spPr bwMode="auto">
          <a:xfrm>
            <a:off x="679450" y="3079750"/>
            <a:ext cx="4038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6850" indent="-19526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9900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Delayed SMB (DSMB) </a:t>
            </a:r>
            <a:r>
              <a:rPr lang="en-GB" altLang="en-US" sz="1800" i="0"/>
              <a:t>Deployed from underwater by divers to indicate ascent location</a:t>
            </a:r>
          </a:p>
        </p:txBody>
      </p:sp>
      <p:grpSp>
        <p:nvGrpSpPr>
          <p:cNvPr id="217098" name="Group 1034"/>
          <p:cNvGrpSpPr>
            <a:grpSpLocks/>
          </p:cNvGrpSpPr>
          <p:nvPr/>
        </p:nvGrpSpPr>
        <p:grpSpPr bwMode="auto">
          <a:xfrm>
            <a:off x="4800600" y="1828800"/>
            <a:ext cx="990600" cy="1143000"/>
            <a:chOff x="3024" y="1152"/>
            <a:chExt cx="624" cy="720"/>
          </a:xfrm>
        </p:grpSpPr>
        <p:sp>
          <p:nvSpPr>
            <p:cNvPr id="20491" name="Rectangle 1035"/>
            <p:cNvSpPr>
              <a:spLocks noChangeArrowheads="1"/>
            </p:cNvSpPr>
            <p:nvPr/>
          </p:nvSpPr>
          <p:spPr bwMode="auto">
            <a:xfrm>
              <a:off x="3024" y="1152"/>
              <a:ext cx="624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marL="342900" indent="-342900"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190500" indent="-188913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469900" indent="-18415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755775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98675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558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30130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702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9274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CommonBullets"/>
                <a:buNone/>
              </a:pPr>
              <a:r>
                <a:rPr lang="en-GB" altLang="en-US" sz="2400" i="0"/>
                <a:t>SMB</a:t>
              </a:r>
              <a:endParaRPr lang="en-GB" altLang="en-US" i="0"/>
            </a:p>
          </p:txBody>
        </p:sp>
        <p:sp>
          <p:nvSpPr>
            <p:cNvPr id="20492" name="Line 1036"/>
            <p:cNvSpPr>
              <a:spLocks noChangeShapeType="1"/>
            </p:cNvSpPr>
            <p:nvPr/>
          </p:nvSpPr>
          <p:spPr bwMode="auto">
            <a:xfrm>
              <a:off x="3312" y="1440"/>
              <a:ext cx="240" cy="43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17101" name="Group 1037"/>
          <p:cNvGrpSpPr>
            <a:grpSpLocks/>
          </p:cNvGrpSpPr>
          <p:nvPr/>
        </p:nvGrpSpPr>
        <p:grpSpPr bwMode="auto">
          <a:xfrm>
            <a:off x="7239000" y="4394200"/>
            <a:ext cx="1143000" cy="1143000"/>
            <a:chOff x="4560" y="3072"/>
            <a:chExt cx="720" cy="720"/>
          </a:xfrm>
        </p:grpSpPr>
        <p:sp>
          <p:nvSpPr>
            <p:cNvPr id="20489" name="Rectangle 1038"/>
            <p:cNvSpPr>
              <a:spLocks noChangeArrowheads="1"/>
            </p:cNvSpPr>
            <p:nvPr/>
          </p:nvSpPr>
          <p:spPr bwMode="auto">
            <a:xfrm>
              <a:off x="4560" y="3552"/>
              <a:ext cx="720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marL="342900" indent="-342900"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190500" indent="-188913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469900" indent="-18415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755775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98675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558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30130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702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9274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CommonBullets"/>
                <a:buNone/>
              </a:pPr>
              <a:r>
                <a:rPr lang="en-GB" altLang="en-US" sz="2400" i="0"/>
                <a:t>DSMB</a:t>
              </a:r>
              <a:endParaRPr lang="en-GB" altLang="en-US" i="0"/>
            </a:p>
          </p:txBody>
        </p:sp>
        <p:sp>
          <p:nvSpPr>
            <p:cNvPr id="20490" name="Line 1039"/>
            <p:cNvSpPr>
              <a:spLocks noChangeShapeType="1"/>
            </p:cNvSpPr>
            <p:nvPr/>
          </p:nvSpPr>
          <p:spPr bwMode="auto">
            <a:xfrm flipH="1" flipV="1">
              <a:off x="4608" y="3072"/>
              <a:ext cx="288" cy="48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217104" name="Rectangle 1040"/>
          <p:cNvSpPr>
            <a:spLocks noChangeArrowheads="1"/>
          </p:cNvSpPr>
          <p:nvPr/>
        </p:nvSpPr>
        <p:spPr bwMode="auto">
          <a:xfrm>
            <a:off x="679450" y="4589463"/>
            <a:ext cx="4038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9900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Methods of deployment</a:t>
            </a:r>
          </a:p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Use and Precautions</a:t>
            </a:r>
            <a:endParaRPr lang="en-GB" altLang="en-US" sz="2400" i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7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17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7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70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7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7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7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7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17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0" grpId="0" autoUpdateAnimBg="0"/>
      <p:bldP spid="217096" grpId="0" build="p" bldLvl="2" autoUpdateAnimBg="0"/>
      <p:bldP spid="217097" grpId="0" autoUpdateAnimBg="0"/>
      <p:bldP spid="217104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074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The SMB</a:t>
            </a:r>
          </a:p>
        </p:txBody>
      </p:sp>
      <p:grpSp>
        <p:nvGrpSpPr>
          <p:cNvPr id="218116" name="Group 3076"/>
          <p:cNvGrpSpPr>
            <a:grpSpLocks/>
          </p:cNvGrpSpPr>
          <p:nvPr/>
        </p:nvGrpSpPr>
        <p:grpSpPr bwMode="auto">
          <a:xfrm>
            <a:off x="5403850" y="1589088"/>
            <a:ext cx="3048000" cy="4171950"/>
            <a:chOff x="3456" y="1056"/>
            <a:chExt cx="1920" cy="2628"/>
          </a:xfrm>
        </p:grpSpPr>
        <p:pic>
          <p:nvPicPr>
            <p:cNvPr id="21512" name="Picture 307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" y="1056"/>
              <a:ext cx="822" cy="1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pic>
          <p:nvPicPr>
            <p:cNvPr id="21513" name="Picture 3078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6" y="2544"/>
              <a:ext cx="1920" cy="1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</p:grpSp>
      <p:sp>
        <p:nvSpPr>
          <p:cNvPr id="218119" name="Line 3079"/>
          <p:cNvSpPr>
            <a:spLocks noChangeShapeType="1"/>
          </p:cNvSpPr>
          <p:nvPr/>
        </p:nvSpPr>
        <p:spPr bwMode="auto">
          <a:xfrm flipV="1">
            <a:off x="4794250" y="4941888"/>
            <a:ext cx="1905000" cy="381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218120" name="Rectangle 3080"/>
          <p:cNvSpPr>
            <a:spLocks noChangeArrowheads="1"/>
          </p:cNvSpPr>
          <p:nvPr/>
        </p:nvSpPr>
        <p:spPr bwMode="auto">
          <a:xfrm>
            <a:off x="679450" y="1817688"/>
            <a:ext cx="4419600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588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90500" indent="-187325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Highly visible surface float</a:t>
            </a:r>
          </a:p>
          <a:p>
            <a:pPr lvl="2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!"/>
            </a:pPr>
            <a:r>
              <a:rPr lang="en-GB" altLang="en-US" sz="2000" i="0"/>
              <a:t>Generally inflatable</a:t>
            </a:r>
          </a:p>
          <a:p>
            <a:pPr lvl="2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!"/>
            </a:pPr>
            <a:r>
              <a:rPr lang="en-GB" altLang="en-US" sz="2000" i="0"/>
              <a:t>Supports 10-20 kg</a:t>
            </a:r>
            <a:endParaRPr lang="en-GB" altLang="en-US" sz="1800" i="0"/>
          </a:p>
        </p:txBody>
      </p:sp>
      <p:sp>
        <p:nvSpPr>
          <p:cNvPr id="218121" name="Rectangle 3081"/>
          <p:cNvSpPr>
            <a:spLocks noChangeArrowheads="1"/>
          </p:cNvSpPr>
          <p:nvPr/>
        </p:nvSpPr>
        <p:spPr bwMode="auto">
          <a:xfrm>
            <a:off x="679450" y="5565775"/>
            <a:ext cx="441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588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90500" indent="-187325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!"/>
            </a:pPr>
            <a:r>
              <a:rPr lang="en-GB" altLang="en-US" sz="2000" i="0"/>
              <a:t>Quick release attachment to diver</a:t>
            </a:r>
          </a:p>
          <a:p>
            <a:pPr lvl="1"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endParaRPr lang="en-GB" altLang="en-US" i="0"/>
          </a:p>
        </p:txBody>
      </p:sp>
      <p:sp>
        <p:nvSpPr>
          <p:cNvPr id="218122" name="Rectangle 3082"/>
          <p:cNvSpPr>
            <a:spLocks noChangeArrowheads="1"/>
          </p:cNvSpPr>
          <p:nvPr/>
        </p:nvSpPr>
        <p:spPr bwMode="auto">
          <a:xfrm>
            <a:off x="679450" y="3189288"/>
            <a:ext cx="441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588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84150" indent="-180975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Line </a:t>
            </a:r>
          </a:p>
          <a:p>
            <a:pPr lvl="2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!"/>
            </a:pPr>
            <a:r>
              <a:rPr lang="en-GB" altLang="en-US" sz="2000" i="0"/>
              <a:t>How much line? - 1.25 x dive depth - strong and thin</a:t>
            </a:r>
          </a:p>
          <a:p>
            <a:pPr lvl="2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Reel</a:t>
            </a:r>
            <a:endParaRPr lang="en-GB" altLang="en-US" sz="2000" i="0"/>
          </a:p>
          <a:p>
            <a:pPr lvl="2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!"/>
            </a:pPr>
            <a:r>
              <a:rPr lang="en-GB" altLang="en-US" sz="2000" i="0"/>
              <a:t>Provides safe stowage of line</a:t>
            </a:r>
          </a:p>
          <a:p>
            <a:pPr lvl="2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!"/>
            </a:pPr>
            <a:r>
              <a:rPr lang="en-GB" altLang="en-US" sz="2000" i="0"/>
              <a:t>Lock off mechanism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8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8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8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8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8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8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8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8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18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9" grpId="0" animBg="1"/>
      <p:bldP spid="218120" grpId="0" build="p" bldLvl="3" autoUpdateAnimBg="0"/>
      <p:bldP spid="218121" grpId="0" build="p" bldLvl="2" autoUpdateAnimBg="0"/>
      <p:bldP spid="218122" grpId="0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05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SMB - Deployment</a:t>
            </a:r>
          </a:p>
        </p:txBody>
      </p:sp>
      <p:sp>
        <p:nvSpPr>
          <p:cNvPr id="219142" name="Rectangle 2054"/>
          <p:cNvSpPr>
            <a:spLocks noChangeArrowheads="1"/>
          </p:cNvSpPr>
          <p:nvPr/>
        </p:nvSpPr>
        <p:spPr bwMode="auto">
          <a:xfrm>
            <a:off x="679450" y="1536700"/>
            <a:ext cx="4208463" cy="321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230188" indent="-22860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9900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Entry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Carried or passed to diver after entry</a:t>
            </a:r>
          </a:p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Descent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Reel out to rate of descent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Hold reel away from body/kit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Buddy positioning</a:t>
            </a:r>
          </a:p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During dive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Keep line taut but ‘comfortable’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Adjust for depth/lock off</a:t>
            </a:r>
          </a:p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Ascent</a:t>
            </a:r>
            <a:endParaRPr lang="en-GB" altLang="en-US" sz="2400" i="0">
              <a:solidFill>
                <a:schemeClr val="tx1"/>
              </a:solidFill>
            </a:endParaRP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Reel in and control buoyancy</a:t>
            </a:r>
          </a:p>
          <a:p>
            <a:pPr>
              <a:spcBef>
                <a:spcPct val="35000"/>
              </a:spcBef>
              <a:spcAft>
                <a:spcPct val="0"/>
              </a:spcAft>
            </a:pPr>
            <a:endParaRPr lang="en-GB" altLang="en-US" sz="2400" i="0">
              <a:solidFill>
                <a:schemeClr val="tx1"/>
              </a:solidFill>
            </a:endParaRPr>
          </a:p>
        </p:txBody>
      </p:sp>
      <p:pic>
        <p:nvPicPr>
          <p:cNvPr id="219144" name="Picture 205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5125" y="2438400"/>
            <a:ext cx="3013075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9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9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9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9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9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9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9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91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91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191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91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191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2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When to use a SMB</a:t>
            </a:r>
          </a:p>
        </p:txBody>
      </p:sp>
      <p:pic>
        <p:nvPicPr>
          <p:cNvPr id="220164" name="Picture 102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3" b="1910"/>
          <a:stretch>
            <a:fillRect/>
          </a:stretch>
        </p:blipFill>
        <p:spPr bwMode="auto">
          <a:xfrm>
            <a:off x="6203950" y="1612900"/>
            <a:ext cx="2170113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pic>
        <p:nvPicPr>
          <p:cNvPr id="220165" name="Picture 10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9850" y="4419600"/>
            <a:ext cx="2181225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6" name="Rectangle 1030"/>
          <p:cNvSpPr>
            <a:spLocks noChangeArrowheads="1"/>
          </p:cNvSpPr>
          <p:nvPr/>
        </p:nvSpPr>
        <p:spPr bwMode="auto">
          <a:xfrm>
            <a:off x="679450" y="1676400"/>
            <a:ext cx="5105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6850" indent="-19526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522288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When position of divers needs to be known at all times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Drift dives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When divers may travel some way from entry point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If local regulations require use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If surface traffic anticipated</a:t>
            </a:r>
          </a:p>
        </p:txBody>
      </p:sp>
      <p:sp>
        <p:nvSpPr>
          <p:cNvPr id="220167" name="Rectangle 1031"/>
          <p:cNvSpPr>
            <a:spLocks noChangeArrowheads="1"/>
          </p:cNvSpPr>
          <p:nvPr/>
        </p:nvSpPr>
        <p:spPr bwMode="auto">
          <a:xfrm>
            <a:off x="679450" y="4464050"/>
            <a:ext cx="43815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522288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SMBs are not suitable if high risk of line snagging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Wrecks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Gullies below kelp, coral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0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0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0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0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0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0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2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0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0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6" grpId="0" build="p" bldLvl="2" autoUpdateAnimBg="0"/>
      <p:bldP spid="220167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SMB - Precautions</a:t>
            </a:r>
          </a:p>
        </p:txBody>
      </p:sp>
      <p:pic>
        <p:nvPicPr>
          <p:cNvPr id="221188" name="Picture 1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7700" y="2438400"/>
            <a:ext cx="27432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1190" name="Rectangle 1030"/>
          <p:cNvSpPr>
            <a:spLocks noChangeArrowheads="1"/>
          </p:cNvSpPr>
          <p:nvPr/>
        </p:nvSpPr>
        <p:spPr bwMode="auto">
          <a:xfrm>
            <a:off x="679450" y="1790700"/>
            <a:ext cx="4495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522288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Avoid entanglement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Careful &amp; controlled deployment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Both divers’ positioning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Aware of line at all times</a:t>
            </a:r>
            <a:endParaRPr lang="en-GB" altLang="en-US" i="0">
              <a:solidFill>
                <a:schemeClr val="accent2"/>
              </a:solidFill>
            </a:endParaRPr>
          </a:p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Ensure reel can be quickly released if necessary</a:t>
            </a:r>
          </a:p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If possibility of separation - use SMB line as ‘buddy line’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On drift dive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Reduced visibility</a:t>
            </a:r>
          </a:p>
          <a:p>
            <a:pPr>
              <a:spcBef>
                <a:spcPct val="25000"/>
              </a:spcBef>
              <a:spcAft>
                <a:spcPct val="0"/>
              </a:spcAft>
            </a:pPr>
            <a:endParaRPr lang="en-GB" altLang="en-US" sz="2400" i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1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1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1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1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1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1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2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211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11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90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Delayed SMB (DSMB)</a:t>
            </a:r>
            <a:endParaRPr lang="en-US" altLang="en-US" sz="2750" smtClean="0"/>
          </a:p>
        </p:txBody>
      </p:sp>
      <p:pic>
        <p:nvPicPr>
          <p:cNvPr id="222212" name="Picture 1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8213" y="1790700"/>
            <a:ext cx="1922462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2213" name="Picture 102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3413" y="4529138"/>
            <a:ext cx="2493962" cy="18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sp>
        <p:nvSpPr>
          <p:cNvPr id="222214" name="Rectangle 1030"/>
          <p:cNvSpPr>
            <a:spLocks noChangeArrowheads="1"/>
          </p:cNvSpPr>
          <p:nvPr/>
        </p:nvSpPr>
        <p:spPr bwMode="auto">
          <a:xfrm>
            <a:off x="679450" y="4857750"/>
            <a:ext cx="4343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138" tIns="42862" rIns="84138" bIns="42862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260350" indent="-173038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31863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For deployment</a:t>
            </a:r>
            <a:endParaRPr lang="en-GB" altLang="en-US" sz="2400" i="0">
              <a:solidFill>
                <a:schemeClr val="tx1"/>
              </a:solidFill>
            </a:endParaRP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endParaRPr lang="en-GB" altLang="en-US" i="0"/>
          </a:p>
        </p:txBody>
      </p:sp>
      <p:sp>
        <p:nvSpPr>
          <p:cNvPr id="222215" name="Rectangle 1031"/>
          <p:cNvSpPr>
            <a:spLocks noChangeArrowheads="1"/>
          </p:cNvSpPr>
          <p:nvPr/>
        </p:nvSpPr>
        <p:spPr bwMode="auto">
          <a:xfrm>
            <a:off x="679450" y="5276850"/>
            <a:ext cx="4343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138" tIns="42862" rIns="84138" bIns="42862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6850" indent="-19526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31863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A connecting line and reel</a:t>
            </a:r>
          </a:p>
        </p:txBody>
      </p:sp>
      <p:sp>
        <p:nvSpPr>
          <p:cNvPr id="222216" name="Rectangle 1032"/>
          <p:cNvSpPr>
            <a:spLocks noChangeArrowheads="1"/>
          </p:cNvSpPr>
          <p:nvPr/>
        </p:nvSpPr>
        <p:spPr bwMode="auto">
          <a:xfrm>
            <a:off x="679450" y="1638300"/>
            <a:ext cx="4495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522288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A marker buoy which can be inflated underwater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Sent to the surface to mark position of divers at end of dive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Usually sausage shaped for visibility from long range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About 1m long with 20-25 kg buoyancy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2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2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2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2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2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22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2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4" grpId="0" build="p" bldLvl="2" autoUpdateAnimBg="0"/>
      <p:bldP spid="222215" grpId="0" build="p" bldLvl="5" autoUpdateAnimBg="0"/>
      <p:bldP spid="222216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When to use a DSMB</a:t>
            </a:r>
            <a:endParaRPr lang="en-US" altLang="en-US" sz="2750" smtClean="0"/>
          </a:p>
        </p:txBody>
      </p:sp>
      <p:sp>
        <p:nvSpPr>
          <p:cNvPr id="223236" name="Text Box 1028"/>
          <p:cNvSpPr txBox="1">
            <a:spLocks noChangeArrowheads="1"/>
          </p:cNvSpPr>
          <p:nvPr/>
        </p:nvSpPr>
        <p:spPr bwMode="auto">
          <a:xfrm>
            <a:off x="679450" y="2390775"/>
            <a:ext cx="45720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6850" indent="-19526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57263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High risk of SMB line snagging during dive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Well-defined sites marked by shot lines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Ascents from sheltered sites into a current</a:t>
            </a:r>
          </a:p>
          <a:p>
            <a:pPr eaLnBrk="1" hangingPunct="1"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When not to use a DSMB</a:t>
            </a:r>
            <a:endParaRPr lang="en-GB" altLang="en-US" i="0">
              <a:solidFill>
                <a:schemeClr val="tx1"/>
              </a:solidFill>
            </a:endParaRPr>
          </a:p>
        </p:txBody>
      </p:sp>
      <p:sp>
        <p:nvSpPr>
          <p:cNvPr id="223237" name="Text Box 1029"/>
          <p:cNvSpPr txBox="1">
            <a:spLocks noChangeArrowheads="1"/>
          </p:cNvSpPr>
          <p:nvPr/>
        </p:nvSpPr>
        <p:spPr bwMode="auto">
          <a:xfrm>
            <a:off x="679450" y="4933950"/>
            <a:ext cx="4953000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57263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When knowledge of the divers position at all times is essential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In areas of significant surface traffic</a:t>
            </a:r>
          </a:p>
        </p:txBody>
      </p:sp>
      <p:pic>
        <p:nvPicPr>
          <p:cNvPr id="223238" name="Picture 103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2438400"/>
            <a:ext cx="2667000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3239" name="Rectangle 1031"/>
          <p:cNvSpPr>
            <a:spLocks noChangeArrowheads="1"/>
          </p:cNvSpPr>
          <p:nvPr/>
        </p:nvSpPr>
        <p:spPr bwMode="auto">
          <a:xfrm>
            <a:off x="679450" y="1600200"/>
            <a:ext cx="4495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304800" indent="-2476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522288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Use when a conventional SMB is inappropriate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23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3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3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3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3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3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3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3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6" grpId="0" build="p" bldLvl="2" autoUpdateAnimBg="0"/>
      <p:bldP spid="223237" grpId="0" build="p" bldLvl="2" autoUpdateAnimBg="0"/>
      <p:bldP spid="22323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Types of DSMB - 1</a:t>
            </a:r>
            <a:endParaRPr lang="en-US" altLang="en-US" sz="2750" smtClean="0"/>
          </a:p>
        </p:txBody>
      </p:sp>
      <p:sp>
        <p:nvSpPr>
          <p:cNvPr id="224260" name="Rectangle 1028"/>
          <p:cNvSpPr>
            <a:spLocks noGrp="1" noChangeArrowheads="1"/>
          </p:cNvSpPr>
          <p:nvPr>
            <p:ph idx="1"/>
          </p:nvPr>
        </p:nvSpPr>
        <p:spPr>
          <a:xfrm>
            <a:off x="679450" y="1543050"/>
            <a:ext cx="3657600" cy="457200"/>
          </a:xfrm>
        </p:spPr>
        <p:txBody>
          <a:bodyPr/>
          <a:lstStyle/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Open-ended DSMB</a:t>
            </a:r>
            <a:endParaRPr lang="en-GB" altLang="en-US" smtClean="0"/>
          </a:p>
        </p:txBody>
      </p:sp>
      <p:sp>
        <p:nvSpPr>
          <p:cNvPr id="224261" name="Text Box 1029"/>
          <p:cNvSpPr txBox="1">
            <a:spLocks noChangeArrowheads="1"/>
          </p:cNvSpPr>
          <p:nvPr/>
        </p:nvSpPr>
        <p:spPr bwMode="auto">
          <a:xfrm>
            <a:off x="679450" y="2000250"/>
            <a:ext cx="3708400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76250" indent="-1905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4351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Advantages</a:t>
            </a:r>
            <a:endParaRPr lang="en-GB" altLang="en-US" i="0">
              <a:solidFill>
                <a:schemeClr val="accent2"/>
              </a:solidFill>
            </a:endParaRPr>
          </a:p>
          <a:p>
            <a:pPr lvl="2" eaLnBrk="1" hangingPunct="1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Simple construction</a:t>
            </a:r>
          </a:p>
          <a:p>
            <a:pPr lvl="2" eaLnBrk="1" hangingPunct="1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Compact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Disadvantages</a:t>
            </a:r>
          </a:p>
          <a:p>
            <a:pPr lvl="2" eaLnBrk="1" hangingPunct="1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Manual inflation</a:t>
            </a:r>
          </a:p>
          <a:p>
            <a:pPr lvl="2" eaLnBrk="1" hangingPunct="1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Do not hold air well at surface</a:t>
            </a:r>
          </a:p>
        </p:txBody>
      </p:sp>
      <p:sp>
        <p:nvSpPr>
          <p:cNvPr id="224262" name="Rectangle 1030"/>
          <p:cNvSpPr>
            <a:spLocks noChangeArrowheads="1"/>
          </p:cNvSpPr>
          <p:nvPr/>
        </p:nvSpPr>
        <p:spPr bwMode="auto">
          <a:xfrm>
            <a:off x="679450" y="4857750"/>
            <a:ext cx="39624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9900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Self-sealing DSMB</a:t>
            </a:r>
          </a:p>
        </p:txBody>
      </p:sp>
      <p:pic>
        <p:nvPicPr>
          <p:cNvPr id="224263" name="Picture 1031" descr="Open ended DSMB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3700" y="1695450"/>
            <a:ext cx="363538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4264" name="Group 1032"/>
          <p:cNvGrpSpPr>
            <a:grpSpLocks/>
          </p:cNvGrpSpPr>
          <p:nvPr/>
        </p:nvGrpSpPr>
        <p:grpSpPr bwMode="auto">
          <a:xfrm>
            <a:off x="4533900" y="3371850"/>
            <a:ext cx="2362200" cy="339725"/>
            <a:chOff x="3360" y="2112"/>
            <a:chExt cx="1488" cy="214"/>
          </a:xfrm>
        </p:grpSpPr>
        <p:sp>
          <p:nvSpPr>
            <p:cNvPr id="27666" name="Text Box 1033"/>
            <p:cNvSpPr txBox="1">
              <a:spLocks noChangeArrowheads="1"/>
            </p:cNvSpPr>
            <p:nvPr/>
          </p:nvSpPr>
          <p:spPr bwMode="auto">
            <a:xfrm>
              <a:off x="3360" y="2112"/>
              <a:ext cx="1200" cy="2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</a:pPr>
              <a:r>
                <a:rPr lang="en-GB" altLang="en-US" sz="1800" i="0">
                  <a:solidFill>
                    <a:schemeClr val="accent2"/>
                  </a:solidFill>
                </a:rPr>
                <a:t>Open lower end</a:t>
              </a:r>
            </a:p>
          </p:txBody>
        </p:sp>
        <p:sp>
          <p:nvSpPr>
            <p:cNvPr id="27667" name="Line 1034"/>
            <p:cNvSpPr>
              <a:spLocks noChangeShapeType="1"/>
            </p:cNvSpPr>
            <p:nvPr/>
          </p:nvSpPr>
          <p:spPr bwMode="auto">
            <a:xfrm>
              <a:off x="4522" y="2208"/>
              <a:ext cx="326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24267" name="Group 1035"/>
          <p:cNvGrpSpPr>
            <a:grpSpLocks/>
          </p:cNvGrpSpPr>
          <p:nvPr/>
        </p:nvGrpSpPr>
        <p:grpSpPr bwMode="auto">
          <a:xfrm>
            <a:off x="4533900" y="3981450"/>
            <a:ext cx="2641600" cy="2397125"/>
            <a:chOff x="3408" y="2496"/>
            <a:chExt cx="1664" cy="1510"/>
          </a:xfrm>
        </p:grpSpPr>
        <p:pic>
          <p:nvPicPr>
            <p:cNvPr id="27663" name="Picture 1036" descr="Self-selaing DSMB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" y="2496"/>
              <a:ext cx="272" cy="1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7664" name="Text Box 1037"/>
            <p:cNvSpPr txBox="1">
              <a:spLocks noChangeArrowheads="1"/>
            </p:cNvSpPr>
            <p:nvPr/>
          </p:nvSpPr>
          <p:spPr bwMode="auto">
            <a:xfrm>
              <a:off x="3408" y="3792"/>
              <a:ext cx="1296" cy="2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</a:pPr>
              <a:r>
                <a:rPr lang="en-GB" altLang="en-US" sz="1800" i="0">
                  <a:solidFill>
                    <a:schemeClr val="accent2"/>
                  </a:solidFill>
                </a:rPr>
                <a:t>Open lower end</a:t>
              </a:r>
            </a:p>
          </p:txBody>
        </p:sp>
        <p:sp>
          <p:nvSpPr>
            <p:cNvPr id="27665" name="Line 1038"/>
            <p:cNvSpPr>
              <a:spLocks noChangeShapeType="1"/>
            </p:cNvSpPr>
            <p:nvPr/>
          </p:nvSpPr>
          <p:spPr bwMode="auto">
            <a:xfrm>
              <a:off x="4618" y="3888"/>
              <a:ext cx="326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24271" name="Group 1039"/>
          <p:cNvGrpSpPr>
            <a:grpSpLocks/>
          </p:cNvGrpSpPr>
          <p:nvPr/>
        </p:nvGrpSpPr>
        <p:grpSpPr bwMode="auto">
          <a:xfrm>
            <a:off x="4533900" y="4362450"/>
            <a:ext cx="2209800" cy="965200"/>
            <a:chOff x="3408" y="2736"/>
            <a:chExt cx="1392" cy="608"/>
          </a:xfrm>
        </p:grpSpPr>
        <p:sp>
          <p:nvSpPr>
            <p:cNvPr id="27661" name="Text Box 1040"/>
            <p:cNvSpPr txBox="1">
              <a:spLocks noChangeArrowheads="1"/>
            </p:cNvSpPr>
            <p:nvPr/>
          </p:nvSpPr>
          <p:spPr bwMode="auto">
            <a:xfrm>
              <a:off x="3408" y="2736"/>
              <a:ext cx="1114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</a:pPr>
              <a:r>
                <a:rPr lang="en-GB" altLang="en-US" sz="1800" i="0">
                  <a:solidFill>
                    <a:schemeClr val="accent2"/>
                  </a:solidFill>
                </a:rPr>
                <a:t>Over-pressure relief valve</a:t>
              </a:r>
            </a:p>
          </p:txBody>
        </p:sp>
        <p:sp>
          <p:nvSpPr>
            <p:cNvPr id="27662" name="Line 1041"/>
            <p:cNvSpPr>
              <a:spLocks noChangeShapeType="1"/>
            </p:cNvSpPr>
            <p:nvPr/>
          </p:nvSpPr>
          <p:spPr bwMode="auto">
            <a:xfrm>
              <a:off x="4560" y="2976"/>
              <a:ext cx="240" cy="36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24274" name="Group 1042"/>
          <p:cNvGrpSpPr>
            <a:grpSpLocks/>
          </p:cNvGrpSpPr>
          <p:nvPr/>
        </p:nvGrpSpPr>
        <p:grpSpPr bwMode="auto">
          <a:xfrm>
            <a:off x="4533900" y="5200650"/>
            <a:ext cx="2438400" cy="587375"/>
            <a:chOff x="3408" y="3312"/>
            <a:chExt cx="1536" cy="370"/>
          </a:xfrm>
        </p:grpSpPr>
        <p:sp>
          <p:nvSpPr>
            <p:cNvPr id="27659" name="Text Box 1043"/>
            <p:cNvSpPr txBox="1">
              <a:spLocks noChangeArrowheads="1"/>
            </p:cNvSpPr>
            <p:nvPr/>
          </p:nvSpPr>
          <p:spPr bwMode="auto">
            <a:xfrm>
              <a:off x="3408" y="3312"/>
              <a:ext cx="1114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</a:pPr>
              <a:r>
                <a:rPr lang="en-GB" altLang="en-US" sz="1800" i="0">
                  <a:solidFill>
                    <a:schemeClr val="accent2"/>
                  </a:solidFill>
                </a:rPr>
                <a:t>Internal non-return valve</a:t>
              </a:r>
            </a:p>
          </p:txBody>
        </p:sp>
        <p:sp>
          <p:nvSpPr>
            <p:cNvPr id="27660" name="Line 1044"/>
            <p:cNvSpPr>
              <a:spLocks noChangeShapeType="1"/>
            </p:cNvSpPr>
            <p:nvPr/>
          </p:nvSpPr>
          <p:spPr bwMode="auto">
            <a:xfrm flipV="1">
              <a:off x="4512" y="3600"/>
              <a:ext cx="432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4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2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4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4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4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4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4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24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242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24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224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4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8" grpId="0" autoUpdateAnimBg="0"/>
      <p:bldP spid="224260" grpId="0" build="p" bldLvl="3" autoUpdateAnimBg="0"/>
      <p:bldP spid="224261" grpId="0" build="p" bldLvl="3" autoUpdateAnimBg="0"/>
      <p:bldP spid="224262" grpId="0" build="p" bldLvl="3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Types of DSMB - 2</a:t>
            </a:r>
            <a:endParaRPr lang="en-US" altLang="en-US" sz="2750" smtClean="0"/>
          </a:p>
        </p:txBody>
      </p:sp>
      <p:sp>
        <p:nvSpPr>
          <p:cNvPr id="225284" name="Rectangle 1028"/>
          <p:cNvSpPr>
            <a:spLocks noGrp="1" noChangeArrowheads="1"/>
          </p:cNvSpPr>
          <p:nvPr>
            <p:ph idx="1"/>
          </p:nvPr>
        </p:nvSpPr>
        <p:spPr>
          <a:xfrm>
            <a:off x="679450" y="2324100"/>
            <a:ext cx="3657600" cy="457200"/>
          </a:xfrm>
        </p:spPr>
        <p:txBody>
          <a:bodyPr/>
          <a:lstStyle/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Self-inflating DSMB</a:t>
            </a:r>
            <a:endParaRPr lang="en-GB" altLang="en-US" smtClean="0"/>
          </a:p>
        </p:txBody>
      </p:sp>
      <p:sp>
        <p:nvSpPr>
          <p:cNvPr id="225285" name="Text Box 1029"/>
          <p:cNvSpPr txBox="1">
            <a:spLocks noChangeArrowheads="1"/>
          </p:cNvSpPr>
          <p:nvPr/>
        </p:nvSpPr>
        <p:spPr bwMode="auto">
          <a:xfrm>
            <a:off x="679450" y="2781300"/>
            <a:ext cx="3619500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228600" indent="-1714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57200" indent="-161925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4351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Advantages</a:t>
            </a:r>
            <a:endParaRPr lang="en-GB" altLang="en-US" i="0">
              <a:solidFill>
                <a:schemeClr val="accent2"/>
              </a:solidFill>
            </a:endParaRPr>
          </a:p>
          <a:p>
            <a:pPr lvl="2" eaLnBrk="1" hangingPunct="1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Simplest to deploy</a:t>
            </a:r>
          </a:p>
          <a:p>
            <a:pPr lvl="2" eaLnBrk="1" hangingPunct="1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Fully inflated on reaching the surface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Disadvantages</a:t>
            </a:r>
          </a:p>
          <a:p>
            <a:pPr lvl="2" eaLnBrk="1" hangingPunct="1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Least compact</a:t>
            </a:r>
          </a:p>
          <a:p>
            <a:pPr lvl="2" eaLnBrk="1" hangingPunct="1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Most expensive</a:t>
            </a:r>
          </a:p>
        </p:txBody>
      </p:sp>
      <p:grpSp>
        <p:nvGrpSpPr>
          <p:cNvPr id="225286" name="Group 1030"/>
          <p:cNvGrpSpPr>
            <a:grpSpLocks/>
          </p:cNvGrpSpPr>
          <p:nvPr/>
        </p:nvGrpSpPr>
        <p:grpSpPr bwMode="auto">
          <a:xfrm>
            <a:off x="5137150" y="2362200"/>
            <a:ext cx="2706688" cy="2819400"/>
            <a:chOff x="3552" y="1296"/>
            <a:chExt cx="1705" cy="1776"/>
          </a:xfrm>
        </p:grpSpPr>
        <p:pic>
          <p:nvPicPr>
            <p:cNvPr id="28681" name="Picture 1031" descr="Self inflating DSMB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0" y="1440"/>
              <a:ext cx="217" cy="1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28682" name="Group 1032"/>
            <p:cNvGrpSpPr>
              <a:grpSpLocks/>
            </p:cNvGrpSpPr>
            <p:nvPr/>
          </p:nvGrpSpPr>
          <p:grpSpPr bwMode="auto">
            <a:xfrm>
              <a:off x="3552" y="1296"/>
              <a:ext cx="1584" cy="1750"/>
              <a:chOff x="3552" y="1296"/>
              <a:chExt cx="1584" cy="1750"/>
            </a:xfrm>
          </p:grpSpPr>
          <p:sp>
            <p:nvSpPr>
              <p:cNvPr id="28683" name="Text Box 1033"/>
              <p:cNvSpPr txBox="1">
                <a:spLocks noChangeArrowheads="1"/>
              </p:cNvSpPr>
              <p:nvPr/>
            </p:nvSpPr>
            <p:spPr bwMode="auto">
              <a:xfrm>
                <a:off x="3552" y="1296"/>
                <a:ext cx="1114" cy="3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 eaLnBrk="0" hangingPunct="0">
                  <a:spcBef>
                    <a:spcPts val="900"/>
                  </a:spcBef>
                  <a:spcAft>
                    <a:spcPts val="800"/>
                  </a:spcAft>
                  <a:defRPr sz="2000" b="1">
                    <a:solidFill>
                      <a:schemeClr val="accent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algn="l" eaLnBrk="0" hangingPunct="0">
                  <a:spcBef>
                    <a:spcPts val="300"/>
                  </a:spcBef>
                  <a:spcAft>
                    <a:spcPts val="600"/>
                  </a:spcAft>
                  <a:buClr>
                    <a:schemeClr val="accent1"/>
                  </a:buClr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algn="l" eaLnBrk="0" hangingPunct="0">
                  <a:spcBef>
                    <a:spcPct val="0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Arial" pitchFamily="34" charset="0"/>
                  <a:buChar char="◦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algn="l" eaLnBrk="0" hangingPunct="0">
                  <a:spcBef>
                    <a:spcPct val="0"/>
                  </a:spcBef>
                  <a:buClr>
                    <a:schemeClr val="tx2"/>
                  </a:buClr>
                  <a:buSzPct val="80000"/>
                  <a:buFont typeface="Lucida Grande"/>
                  <a:buChar char="-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algn="l" eaLnBrk="0" hangingPunct="0">
                  <a:spcBef>
                    <a:spcPct val="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</a:pPr>
                <a:r>
                  <a:rPr lang="en-GB" altLang="en-US" sz="1800" i="0">
                    <a:solidFill>
                      <a:schemeClr val="accent2"/>
                    </a:solidFill>
                  </a:rPr>
                  <a:t>Over-pressure relief valve</a:t>
                </a:r>
              </a:p>
            </p:txBody>
          </p:sp>
          <p:sp>
            <p:nvSpPr>
              <p:cNvPr id="28684" name="Text Box 1034"/>
              <p:cNvSpPr txBox="1">
                <a:spLocks noChangeArrowheads="1"/>
              </p:cNvSpPr>
              <p:nvPr/>
            </p:nvSpPr>
            <p:spPr bwMode="auto">
              <a:xfrm>
                <a:off x="3600" y="2832"/>
                <a:ext cx="1296" cy="2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 eaLnBrk="0" hangingPunct="0">
                  <a:spcBef>
                    <a:spcPts val="900"/>
                  </a:spcBef>
                  <a:spcAft>
                    <a:spcPts val="800"/>
                  </a:spcAft>
                  <a:defRPr sz="2000" b="1">
                    <a:solidFill>
                      <a:schemeClr val="accent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algn="l" eaLnBrk="0" hangingPunct="0">
                  <a:spcBef>
                    <a:spcPts val="300"/>
                  </a:spcBef>
                  <a:spcAft>
                    <a:spcPts val="600"/>
                  </a:spcAft>
                  <a:buClr>
                    <a:schemeClr val="accent1"/>
                  </a:buClr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algn="l" eaLnBrk="0" hangingPunct="0">
                  <a:spcBef>
                    <a:spcPct val="0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Arial" pitchFamily="34" charset="0"/>
                  <a:buChar char="◦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algn="l" eaLnBrk="0" hangingPunct="0">
                  <a:spcBef>
                    <a:spcPct val="0"/>
                  </a:spcBef>
                  <a:buClr>
                    <a:schemeClr val="tx2"/>
                  </a:buClr>
                  <a:buSzPct val="80000"/>
                  <a:buFont typeface="Lucida Grande"/>
                  <a:buChar char="-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algn="l" eaLnBrk="0" hangingPunct="0">
                  <a:spcBef>
                    <a:spcPct val="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</a:pPr>
                <a:r>
                  <a:rPr lang="en-GB" altLang="en-US" sz="1800" i="0">
                    <a:solidFill>
                      <a:schemeClr val="accent2"/>
                    </a:solidFill>
                  </a:rPr>
                  <a:t>Open lower end</a:t>
                </a:r>
              </a:p>
            </p:txBody>
          </p:sp>
          <p:sp>
            <p:nvSpPr>
              <p:cNvPr id="28685" name="Text Box 1035"/>
              <p:cNvSpPr txBox="1">
                <a:spLocks noChangeArrowheads="1"/>
              </p:cNvSpPr>
              <p:nvPr/>
            </p:nvSpPr>
            <p:spPr bwMode="auto">
              <a:xfrm>
                <a:off x="3600" y="2400"/>
                <a:ext cx="1114" cy="3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l" eaLnBrk="0" hangingPunct="0">
                  <a:spcBef>
                    <a:spcPts val="900"/>
                  </a:spcBef>
                  <a:spcAft>
                    <a:spcPts val="800"/>
                  </a:spcAft>
                  <a:defRPr sz="2000" b="1">
                    <a:solidFill>
                      <a:schemeClr val="accent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algn="l" eaLnBrk="0" hangingPunct="0">
                  <a:spcBef>
                    <a:spcPts val="300"/>
                  </a:spcBef>
                  <a:spcAft>
                    <a:spcPts val="600"/>
                  </a:spcAft>
                  <a:buClr>
                    <a:schemeClr val="accent1"/>
                  </a:buClr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algn="l" eaLnBrk="0" hangingPunct="0">
                  <a:spcBef>
                    <a:spcPct val="0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Arial" pitchFamily="34" charset="0"/>
                  <a:buChar char="◦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algn="l" eaLnBrk="0" hangingPunct="0">
                  <a:spcBef>
                    <a:spcPct val="0"/>
                  </a:spcBef>
                  <a:buClr>
                    <a:schemeClr val="tx2"/>
                  </a:buClr>
                  <a:buSzPct val="80000"/>
                  <a:buFont typeface="Lucida Grande"/>
                  <a:buChar char="-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algn="l" eaLnBrk="0" hangingPunct="0">
                  <a:spcBef>
                    <a:spcPct val="0"/>
                  </a:spcBef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Font typeface="Arial" pitchFamily="34" charset="0"/>
                  <a:buChar char="»"/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</a:pPr>
                <a:r>
                  <a:rPr lang="en-GB" altLang="en-US" sz="1800" i="0">
                    <a:solidFill>
                      <a:schemeClr val="accent2"/>
                    </a:solidFill>
                  </a:rPr>
                  <a:t>Internal non-return valve</a:t>
                </a:r>
              </a:p>
            </p:txBody>
          </p:sp>
          <p:sp>
            <p:nvSpPr>
              <p:cNvPr id="28686" name="Line 1036"/>
              <p:cNvSpPr>
                <a:spLocks noChangeShapeType="1"/>
              </p:cNvSpPr>
              <p:nvPr/>
            </p:nvSpPr>
            <p:spPr bwMode="auto">
              <a:xfrm>
                <a:off x="4810" y="2928"/>
                <a:ext cx="326" cy="1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28687" name="Line 1037"/>
              <p:cNvSpPr>
                <a:spLocks noChangeShapeType="1"/>
              </p:cNvSpPr>
              <p:nvPr/>
            </p:nvSpPr>
            <p:spPr bwMode="auto">
              <a:xfrm>
                <a:off x="4704" y="1728"/>
                <a:ext cx="384" cy="576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28688" name="Line 1038"/>
              <p:cNvSpPr>
                <a:spLocks noChangeShapeType="1"/>
              </p:cNvSpPr>
              <p:nvPr/>
            </p:nvSpPr>
            <p:spPr bwMode="auto">
              <a:xfrm flipV="1">
                <a:off x="4704" y="2592"/>
                <a:ext cx="432" cy="1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</p:grpSp>
      <p:grpSp>
        <p:nvGrpSpPr>
          <p:cNvPr id="225295" name="Group 1039"/>
          <p:cNvGrpSpPr>
            <a:grpSpLocks/>
          </p:cNvGrpSpPr>
          <p:nvPr/>
        </p:nvGrpSpPr>
        <p:grpSpPr bwMode="auto">
          <a:xfrm>
            <a:off x="4451350" y="3581400"/>
            <a:ext cx="2971800" cy="609600"/>
            <a:chOff x="3168" y="1968"/>
            <a:chExt cx="1872" cy="384"/>
          </a:xfrm>
        </p:grpSpPr>
        <p:sp>
          <p:nvSpPr>
            <p:cNvPr id="28679" name="Text Box 1040"/>
            <p:cNvSpPr txBox="1">
              <a:spLocks noChangeArrowheads="1"/>
            </p:cNvSpPr>
            <p:nvPr/>
          </p:nvSpPr>
          <p:spPr bwMode="auto">
            <a:xfrm>
              <a:off x="3168" y="1968"/>
              <a:ext cx="1546" cy="2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</a:pPr>
              <a:r>
                <a:rPr lang="en-GB" altLang="en-US" sz="1800" i="0">
                  <a:solidFill>
                    <a:srgbClr val="FF3300"/>
                  </a:solidFill>
                </a:rPr>
                <a:t>Inflation air cylinder</a:t>
              </a:r>
              <a:endParaRPr lang="en-GB" altLang="en-US" sz="1800" i="0">
                <a:solidFill>
                  <a:schemeClr val="accent2"/>
                </a:solidFill>
              </a:endParaRPr>
            </a:p>
          </p:txBody>
        </p:sp>
        <p:sp>
          <p:nvSpPr>
            <p:cNvPr id="28680" name="Line 1041"/>
            <p:cNvSpPr>
              <a:spLocks noChangeShapeType="1"/>
            </p:cNvSpPr>
            <p:nvPr/>
          </p:nvSpPr>
          <p:spPr bwMode="auto">
            <a:xfrm>
              <a:off x="4608" y="2064"/>
              <a:ext cx="432" cy="28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5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5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5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5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5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25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252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2" grpId="0" autoUpdateAnimBg="0"/>
      <p:bldP spid="225284" grpId="0" build="p" bldLvl="3" autoUpdateAnimBg="0"/>
      <p:bldP spid="225285" grpId="0" build="p" bldLvl="3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05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Methods of Deployment</a:t>
            </a:r>
            <a:endParaRPr lang="en-US" altLang="en-US" sz="2750" smtClean="0"/>
          </a:p>
        </p:txBody>
      </p:sp>
      <p:sp>
        <p:nvSpPr>
          <p:cNvPr id="226308" name="Rectangle 2052"/>
          <p:cNvSpPr>
            <a:spLocks noGrp="1" noChangeArrowheads="1"/>
          </p:cNvSpPr>
          <p:nvPr>
            <p:ph idx="1"/>
          </p:nvPr>
        </p:nvSpPr>
        <p:spPr>
          <a:xfrm>
            <a:off x="1066800" y="2057400"/>
            <a:ext cx="3352800" cy="457200"/>
          </a:xfrm>
        </p:spPr>
        <p:txBody>
          <a:bodyPr lIns="84138" tIns="42862" rIns="84138" bIns="42862"/>
          <a:lstStyle/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Secured deployment</a:t>
            </a:r>
            <a:endParaRPr lang="en-GB" altLang="en-US" smtClean="0"/>
          </a:p>
        </p:txBody>
      </p:sp>
      <p:sp>
        <p:nvSpPr>
          <p:cNvPr id="226309" name="Rectangle 2053"/>
          <p:cNvSpPr>
            <a:spLocks noChangeArrowheads="1"/>
          </p:cNvSpPr>
          <p:nvPr/>
        </p:nvSpPr>
        <p:spPr bwMode="auto">
          <a:xfrm>
            <a:off x="5476875" y="2057400"/>
            <a:ext cx="2701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138" tIns="42862" rIns="84138" bIns="42862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9900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Free deployment</a:t>
            </a:r>
            <a:endParaRPr lang="en-GB" altLang="en-US" sz="2400" i="0">
              <a:solidFill>
                <a:schemeClr val="tx1"/>
              </a:solidFill>
            </a:endParaRPr>
          </a:p>
        </p:txBody>
      </p:sp>
      <p:pic>
        <p:nvPicPr>
          <p:cNvPr id="226310" name="Picture 20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2743200"/>
            <a:ext cx="3124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11" name="Picture 205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2743200"/>
            <a:ext cx="3124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6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26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6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6" grpId="0" autoUpdateAnimBg="0"/>
      <p:bldP spid="226308" grpId="0" build="p" bldLvl="5" autoUpdateAnimBg="0"/>
      <p:bldP spid="226309" grpId="0" build="p" bldLvl="5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DSMB - Use &amp; Precautions</a:t>
            </a:r>
            <a:endParaRPr lang="en-US" altLang="en-US" sz="2750" smtClean="0"/>
          </a:p>
        </p:txBody>
      </p:sp>
      <p:pic>
        <p:nvPicPr>
          <p:cNvPr id="227332" name="Picture 1028" descr="Rolled DSMB and ree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3650" y="1714500"/>
            <a:ext cx="1695450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7333" name="Rectangle 1029"/>
          <p:cNvSpPr>
            <a:spLocks noChangeArrowheads="1"/>
          </p:cNvSpPr>
          <p:nvPr/>
        </p:nvSpPr>
        <p:spPr bwMode="auto">
          <a:xfrm>
            <a:off x="679450" y="1666875"/>
            <a:ext cx="4414838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588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90500" indent="-187325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en-US" sz="2400" i="0">
                <a:solidFill>
                  <a:schemeClr val="accent2"/>
                </a:solidFill>
              </a:rPr>
              <a:t>Before diving with any DSMB</a:t>
            </a:r>
            <a:endParaRPr lang="en-GB" altLang="en-US" sz="2400" b="0" i="0">
              <a:solidFill>
                <a:schemeClr val="tx1"/>
              </a:solidFill>
            </a:endParaRPr>
          </a:p>
          <a:p>
            <a:pPr lvl="2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!"/>
            </a:pPr>
            <a:r>
              <a:rPr lang="en-GB" altLang="en-US" sz="2000" i="0"/>
              <a:t>Ensure reel is neatly coiled</a:t>
            </a:r>
          </a:p>
          <a:p>
            <a:pPr lvl="2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!"/>
            </a:pPr>
            <a:r>
              <a:rPr lang="en-GB" altLang="en-US" sz="2000" i="0"/>
              <a:t>Stow neatly to avoid snagging</a:t>
            </a:r>
            <a:endParaRPr lang="en-US" altLang="en-US" sz="2400" b="0" i="0"/>
          </a:p>
        </p:txBody>
      </p:sp>
      <p:sp>
        <p:nvSpPr>
          <p:cNvPr id="227334" name="Rectangle 1030"/>
          <p:cNvSpPr>
            <a:spLocks noChangeArrowheads="1"/>
          </p:cNvSpPr>
          <p:nvPr/>
        </p:nvSpPr>
        <p:spPr bwMode="auto">
          <a:xfrm>
            <a:off x="679450" y="3600450"/>
            <a:ext cx="536892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138" tIns="42862" rIns="84138" bIns="42862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84150" indent="-18256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76250" indent="-1905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r>
              <a:rPr lang="en-GB" altLang="en-US" u="sng">
                <a:solidFill>
                  <a:srgbClr val="FF3300"/>
                </a:solidFill>
              </a:rPr>
              <a:t>Ensure that it is not fastened to you !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Self-inflating DSMB by far the easiest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Open-ended/self-sealing DSMB</a:t>
            </a: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Use AS </a:t>
            </a: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Simpler if one diver holds reel while other inflates DSMB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Initial small inflation to straighten DSMB</a:t>
            </a:r>
          </a:p>
        </p:txBody>
      </p:sp>
      <p:sp>
        <p:nvSpPr>
          <p:cNvPr id="227336" name="Rectangle 1032"/>
          <p:cNvSpPr>
            <a:spLocks noChangeArrowheads="1"/>
          </p:cNvSpPr>
          <p:nvPr/>
        </p:nvSpPr>
        <p:spPr bwMode="auto">
          <a:xfrm>
            <a:off x="679450" y="3105150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138" tIns="42862" rIns="84138" bIns="42862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9900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Deploying the DSMB</a:t>
            </a:r>
            <a:endParaRPr lang="en-GB" altLang="en-US" i="0"/>
          </a:p>
        </p:txBody>
      </p:sp>
      <p:pic>
        <p:nvPicPr>
          <p:cNvPr id="227337" name="Picture 103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1725" y="3732213"/>
            <a:ext cx="2082800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7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7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27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7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7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7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27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27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73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73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273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273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3" grpId="0" build="p" bldLvl="3" autoUpdateAnimBg="0"/>
      <p:bldP spid="227334" grpId="0" build="p" bldLvl="3" autoUpdateAnimBg="0"/>
      <p:bldP spid="227336" grpId="0" build="p" bldLvl="5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905000" y="457200"/>
            <a:ext cx="6654800" cy="609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DSMB - Use &amp; Precautions - 2</a:t>
            </a:r>
            <a:endParaRPr lang="en-US" altLang="en-US" sz="2750" smtClean="0"/>
          </a:p>
        </p:txBody>
      </p:sp>
      <p:sp>
        <p:nvSpPr>
          <p:cNvPr id="228358" name="Text Box 1030"/>
          <p:cNvSpPr txBox="1">
            <a:spLocks noChangeArrowheads="1"/>
          </p:cNvSpPr>
          <p:nvPr/>
        </p:nvSpPr>
        <p:spPr bwMode="auto">
          <a:xfrm>
            <a:off x="2270125" y="5964238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588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230188" indent="-187325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 eaLnBrk="1" hangingPunct="1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r>
              <a:rPr lang="en-GB" altLang="en-US" sz="2400" i="0">
                <a:solidFill>
                  <a:srgbClr val="FF3300"/>
                </a:solidFill>
              </a:rPr>
              <a:t>Practice - Practice - Practice !</a:t>
            </a:r>
            <a:endParaRPr lang="en-GB" altLang="en-US" sz="2400" i="0">
              <a:solidFill>
                <a:srgbClr val="FF0000"/>
              </a:solidFill>
            </a:endParaRPr>
          </a:p>
        </p:txBody>
      </p:sp>
      <p:pic>
        <p:nvPicPr>
          <p:cNvPr id="228359" name="Picture 1031"/>
          <p:cNvPicPr>
            <a:picLocks noChangeAspect="1" noChangeArrowheads="1"/>
          </p:cNvPicPr>
          <p:nvPr/>
        </p:nvPicPr>
        <p:blipFill>
          <a:blip r:embed="rId3" cstate="screen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8200" y="2343150"/>
            <a:ext cx="2847975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8360" name="Rectangle 1032"/>
          <p:cNvSpPr>
            <a:spLocks noChangeArrowheads="1"/>
          </p:cNvSpPr>
          <p:nvPr/>
        </p:nvSpPr>
        <p:spPr bwMode="auto">
          <a:xfrm>
            <a:off x="679450" y="1690688"/>
            <a:ext cx="5181600" cy="417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57200" indent="-1714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Buoyancy control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Do not over inflate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If mid-water, inflate below deepest stop</a:t>
            </a:r>
          </a:p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Keep hands clear of spinning reel</a:t>
            </a:r>
          </a:p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Check DSMB has reached surface</a:t>
            </a:r>
          </a:p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On ascent keep line under tension</a:t>
            </a:r>
          </a:p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In case of diver separation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Each diver </a:t>
            </a:r>
            <a:r>
              <a:rPr lang="en-GB" altLang="en-US" i="0">
                <a:solidFill>
                  <a:srgbClr val="FF0000"/>
                </a:solidFill>
              </a:rPr>
              <a:t>must</a:t>
            </a:r>
            <a:r>
              <a:rPr lang="en-GB" altLang="en-US" i="0"/>
              <a:t> carry a DSMB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Each diver </a:t>
            </a:r>
            <a:r>
              <a:rPr lang="en-GB" altLang="en-US" i="0">
                <a:solidFill>
                  <a:srgbClr val="FF0000"/>
                </a:solidFill>
              </a:rPr>
              <a:t>must</a:t>
            </a:r>
            <a:r>
              <a:rPr lang="en-GB" altLang="en-US" i="0"/>
              <a:t> be able to deploy it unassisted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28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8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8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83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83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83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83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83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83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83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8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8" grpId="0" autoUpdateAnimBg="0"/>
      <p:bldP spid="228360" grpId="0" build="p" bldLvl="3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457200"/>
            <a:ext cx="6799263" cy="609600"/>
          </a:xfrm>
        </p:spPr>
        <p:txBody>
          <a:bodyPr/>
          <a:lstStyle/>
          <a:p>
            <a:pPr eaLnBrk="1" hangingPunct="1"/>
            <a:r>
              <a:rPr lang="en-GB" altLang="en-US" sz="3200" smtClean="0"/>
              <a:t>DSMB – Diver to Surface Signals</a:t>
            </a:r>
            <a:endParaRPr lang="en-US" altLang="en-US" sz="320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781050" y="2043113"/>
            <a:ext cx="4872038" cy="3776662"/>
          </a:xfrm>
        </p:spPr>
        <p:txBody>
          <a:bodyPr/>
          <a:lstStyle/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DSMB used to indicate an emergency</a:t>
            </a:r>
          </a:p>
          <a:p>
            <a:pPr eaLnBrk="1" hangingPunct="1"/>
            <a:r>
              <a:rPr lang="en-GB" altLang="en-US" smtClean="0">
                <a:solidFill>
                  <a:srgbClr val="FF6600"/>
                </a:solidFill>
              </a:rPr>
              <a:t>Orange</a:t>
            </a:r>
            <a:r>
              <a:rPr lang="en-GB" altLang="en-US" smtClean="0"/>
              <a:t>/</a:t>
            </a:r>
            <a:r>
              <a:rPr lang="en-GB" altLang="en-US" smtClean="0">
                <a:solidFill>
                  <a:srgbClr val="FF0000"/>
                </a:solidFill>
              </a:rPr>
              <a:t>Red</a:t>
            </a:r>
            <a:r>
              <a:rPr lang="en-GB" altLang="en-US" smtClean="0"/>
              <a:t> deployed under normal conditions</a:t>
            </a:r>
          </a:p>
          <a:p>
            <a:pPr eaLnBrk="1" hangingPunct="1"/>
            <a:r>
              <a:rPr lang="en-GB" altLang="en-US" smtClean="0">
                <a:solidFill>
                  <a:srgbClr val="FFFF00"/>
                </a:solidFill>
              </a:rPr>
              <a:t>Yellow </a:t>
            </a:r>
            <a:r>
              <a:rPr lang="en-GB" altLang="en-US" smtClean="0"/>
              <a:t>deployment indicates a problem (Surface support to initiate emergency protocol)</a:t>
            </a:r>
            <a:endParaRPr lang="en-US" altLang="en-US" smtClean="0"/>
          </a:p>
        </p:txBody>
      </p:sp>
      <p:grpSp>
        <p:nvGrpSpPr>
          <p:cNvPr id="242692" name="Group 4"/>
          <p:cNvGrpSpPr>
            <a:grpSpLocks/>
          </p:cNvGrpSpPr>
          <p:nvPr/>
        </p:nvGrpSpPr>
        <p:grpSpPr bwMode="auto">
          <a:xfrm>
            <a:off x="6299200" y="2097088"/>
            <a:ext cx="1577975" cy="1622425"/>
            <a:chOff x="295" y="1026"/>
            <a:chExt cx="953" cy="1250"/>
          </a:xfrm>
        </p:grpSpPr>
        <p:sp>
          <p:nvSpPr>
            <p:cNvPr id="32779" name="Rectangle 5"/>
            <p:cNvSpPr>
              <a:spLocks noChangeArrowheads="1"/>
            </p:cNvSpPr>
            <p:nvPr/>
          </p:nvSpPr>
          <p:spPr bwMode="auto">
            <a:xfrm>
              <a:off x="295" y="1026"/>
              <a:ext cx="891" cy="1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spcAft>
                  <a:spcPct val="0"/>
                </a:spcAft>
              </a:pPr>
              <a:endParaRPr lang="en-US" altLang="en-US" sz="4400">
                <a:solidFill>
                  <a:schemeClr val="accent2"/>
                </a:solidFill>
              </a:endParaRPr>
            </a:p>
          </p:txBody>
        </p:sp>
        <p:sp>
          <p:nvSpPr>
            <p:cNvPr id="32780" name="Rectangle 6"/>
            <p:cNvSpPr>
              <a:spLocks noChangeArrowheads="1"/>
            </p:cNvSpPr>
            <p:nvPr/>
          </p:nvSpPr>
          <p:spPr bwMode="auto">
            <a:xfrm>
              <a:off x="295" y="1888"/>
              <a:ext cx="891" cy="388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spcAft>
                  <a:spcPct val="0"/>
                </a:spcAft>
              </a:pPr>
              <a:endParaRPr lang="en-US" altLang="en-US" sz="4400">
                <a:solidFill>
                  <a:schemeClr val="accent2"/>
                </a:solidFill>
              </a:endParaRPr>
            </a:p>
          </p:txBody>
        </p:sp>
        <p:sp>
          <p:nvSpPr>
            <p:cNvPr id="32781" name="Text Box 7"/>
            <p:cNvSpPr txBox="1">
              <a:spLocks noChangeArrowheads="1"/>
            </p:cNvSpPr>
            <p:nvPr/>
          </p:nvSpPr>
          <p:spPr bwMode="auto">
            <a:xfrm>
              <a:off x="295" y="1026"/>
              <a:ext cx="953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spcAft>
                  <a:spcPct val="0"/>
                </a:spcAft>
                <a:buClrTx/>
              </a:pPr>
              <a:r>
                <a:rPr lang="en-GB" altLang="en-US" sz="1400" i="0">
                  <a:solidFill>
                    <a:schemeClr val="tx1"/>
                  </a:solidFill>
                </a:rPr>
                <a:t>Divers safely on DSMB</a:t>
              </a:r>
              <a:endParaRPr lang="en-GB" altLang="en-US" sz="1200" b="0" i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2782" name="Rectangle 8"/>
            <p:cNvSpPr>
              <a:spLocks noChangeArrowheads="1"/>
            </p:cNvSpPr>
            <p:nvPr/>
          </p:nvSpPr>
          <p:spPr bwMode="auto">
            <a:xfrm>
              <a:off x="703" y="1344"/>
              <a:ext cx="96" cy="558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spcAft>
                  <a:spcPct val="0"/>
                </a:spcAft>
              </a:pPr>
              <a:endParaRPr lang="en-US" altLang="en-US" sz="4400">
                <a:solidFill>
                  <a:schemeClr val="accent2"/>
                </a:solidFill>
              </a:endParaRPr>
            </a:p>
          </p:txBody>
        </p:sp>
        <p:sp>
          <p:nvSpPr>
            <p:cNvPr id="32783" name="Line 9"/>
            <p:cNvSpPr>
              <a:spLocks noChangeShapeType="1"/>
            </p:cNvSpPr>
            <p:nvPr/>
          </p:nvSpPr>
          <p:spPr bwMode="auto">
            <a:xfrm>
              <a:off x="749" y="1888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42698" name="Group 10"/>
          <p:cNvGrpSpPr>
            <a:grpSpLocks/>
          </p:cNvGrpSpPr>
          <p:nvPr/>
        </p:nvGrpSpPr>
        <p:grpSpPr bwMode="auto">
          <a:xfrm>
            <a:off x="6296025" y="4335463"/>
            <a:ext cx="1581150" cy="1681162"/>
            <a:chOff x="3606" y="1026"/>
            <a:chExt cx="1270" cy="1270"/>
          </a:xfrm>
        </p:grpSpPr>
        <p:sp>
          <p:nvSpPr>
            <p:cNvPr id="32774" name="Rectangle 11"/>
            <p:cNvSpPr>
              <a:spLocks noChangeArrowheads="1"/>
            </p:cNvSpPr>
            <p:nvPr/>
          </p:nvSpPr>
          <p:spPr bwMode="auto">
            <a:xfrm>
              <a:off x="3606" y="1026"/>
              <a:ext cx="1187" cy="1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spcAft>
                  <a:spcPct val="0"/>
                </a:spcAft>
              </a:pPr>
              <a:endParaRPr lang="en-US" altLang="en-US" sz="4400">
                <a:solidFill>
                  <a:schemeClr val="accent2"/>
                </a:solidFill>
              </a:endParaRPr>
            </a:p>
          </p:txBody>
        </p:sp>
        <p:sp>
          <p:nvSpPr>
            <p:cNvPr id="32775" name="Rectangle 12"/>
            <p:cNvSpPr>
              <a:spLocks noChangeArrowheads="1"/>
            </p:cNvSpPr>
            <p:nvPr/>
          </p:nvSpPr>
          <p:spPr bwMode="auto">
            <a:xfrm>
              <a:off x="3606" y="1888"/>
              <a:ext cx="1187" cy="388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spcAft>
                  <a:spcPct val="0"/>
                </a:spcAft>
              </a:pPr>
              <a:endParaRPr lang="en-US" altLang="en-US" sz="4400">
                <a:solidFill>
                  <a:schemeClr val="accent2"/>
                </a:solidFill>
              </a:endParaRPr>
            </a:p>
          </p:txBody>
        </p:sp>
        <p:sp>
          <p:nvSpPr>
            <p:cNvPr id="32776" name="Text Box 13"/>
            <p:cNvSpPr txBox="1">
              <a:spLocks noChangeArrowheads="1"/>
            </p:cNvSpPr>
            <p:nvPr/>
          </p:nvSpPr>
          <p:spPr bwMode="auto">
            <a:xfrm>
              <a:off x="3606" y="1026"/>
              <a:ext cx="1270" cy="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spcAft>
                  <a:spcPct val="0"/>
                </a:spcAft>
                <a:buClrTx/>
              </a:pPr>
              <a:r>
                <a:rPr lang="en-GB" altLang="en-US" sz="1400" i="0">
                  <a:solidFill>
                    <a:srgbClr val="FF3300"/>
                  </a:solidFill>
                </a:rPr>
                <a:t>Emergency, Nature of problem unknown</a:t>
              </a:r>
              <a:endParaRPr lang="en-GB" altLang="en-US" sz="1200" b="0" i="0">
                <a:solidFill>
                  <a:srgbClr val="FF3300"/>
                </a:solidFill>
              </a:endParaRPr>
            </a:p>
          </p:txBody>
        </p:sp>
        <p:sp>
          <p:nvSpPr>
            <p:cNvPr id="32777" name="Rectangle 14"/>
            <p:cNvSpPr>
              <a:spLocks noChangeArrowheads="1"/>
            </p:cNvSpPr>
            <p:nvPr/>
          </p:nvSpPr>
          <p:spPr bwMode="auto">
            <a:xfrm>
              <a:off x="4332" y="1389"/>
              <a:ext cx="128" cy="55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spcAft>
                  <a:spcPct val="0"/>
                </a:spcAft>
              </a:pPr>
              <a:endParaRPr lang="en-US" altLang="en-US" sz="4400">
                <a:solidFill>
                  <a:schemeClr val="accent2"/>
                </a:solidFill>
              </a:endParaRPr>
            </a:p>
          </p:txBody>
        </p:sp>
        <p:sp>
          <p:nvSpPr>
            <p:cNvPr id="32778" name="Line 15"/>
            <p:cNvSpPr>
              <a:spLocks noChangeShapeType="1"/>
            </p:cNvSpPr>
            <p:nvPr/>
          </p:nvSpPr>
          <p:spPr bwMode="auto">
            <a:xfrm>
              <a:off x="4422" y="1933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2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Additional Surface Aids</a:t>
            </a:r>
          </a:p>
        </p:txBody>
      </p:sp>
      <p:grpSp>
        <p:nvGrpSpPr>
          <p:cNvPr id="229395" name="Group 1043"/>
          <p:cNvGrpSpPr>
            <a:grpSpLocks/>
          </p:cNvGrpSpPr>
          <p:nvPr/>
        </p:nvGrpSpPr>
        <p:grpSpPr bwMode="auto">
          <a:xfrm>
            <a:off x="762000" y="1828800"/>
            <a:ext cx="3657600" cy="1981200"/>
            <a:chOff x="480" y="1152"/>
            <a:chExt cx="2304" cy="1248"/>
          </a:xfrm>
        </p:grpSpPr>
        <p:pic>
          <p:nvPicPr>
            <p:cNvPr id="33807" name="Picture 1029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9" y="1211"/>
              <a:ext cx="965" cy="1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8" name="Text Box 1030"/>
            <p:cNvSpPr txBox="1">
              <a:spLocks noChangeArrowheads="1"/>
            </p:cNvSpPr>
            <p:nvPr/>
          </p:nvSpPr>
          <p:spPr bwMode="auto">
            <a:xfrm>
              <a:off x="480" y="1152"/>
              <a:ext cx="12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342900" indent="-342900"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1588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230188" indent="-187325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755775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98675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558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30130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702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9274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 eaLnBrk="1" hangingPunct="1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Font typeface="CommonBullets"/>
                <a:buNone/>
              </a:pPr>
              <a:r>
                <a:rPr lang="en-GB" altLang="en-US" sz="2400" i="0">
                  <a:solidFill>
                    <a:schemeClr val="accent2"/>
                  </a:solidFill>
                </a:rPr>
                <a:t>Dive Flags</a:t>
              </a:r>
            </a:p>
          </p:txBody>
        </p:sp>
      </p:grpSp>
      <p:grpSp>
        <p:nvGrpSpPr>
          <p:cNvPr id="229383" name="Group 1031"/>
          <p:cNvGrpSpPr>
            <a:grpSpLocks/>
          </p:cNvGrpSpPr>
          <p:nvPr/>
        </p:nvGrpSpPr>
        <p:grpSpPr bwMode="auto">
          <a:xfrm>
            <a:off x="4724400" y="1828800"/>
            <a:ext cx="3409950" cy="2095500"/>
            <a:chOff x="2976" y="1152"/>
            <a:chExt cx="1942" cy="1049"/>
          </a:xfrm>
        </p:grpSpPr>
        <p:grpSp>
          <p:nvGrpSpPr>
            <p:cNvPr id="33803" name="Group 1032"/>
            <p:cNvGrpSpPr>
              <a:grpSpLocks/>
            </p:cNvGrpSpPr>
            <p:nvPr/>
          </p:nvGrpSpPr>
          <p:grpSpPr bwMode="auto">
            <a:xfrm>
              <a:off x="3456" y="1392"/>
              <a:ext cx="1462" cy="809"/>
              <a:chOff x="3504" y="2064"/>
              <a:chExt cx="1462" cy="809"/>
            </a:xfrm>
          </p:grpSpPr>
          <p:pic>
            <p:nvPicPr>
              <p:cNvPr id="33805" name="Picture 1033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4" y="2160"/>
                <a:ext cx="778" cy="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</p:pic>
          <p:pic>
            <p:nvPicPr>
              <p:cNvPr id="33806" name="Picture 103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72" y="2064"/>
                <a:ext cx="694" cy="7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3804" name="Text Box 1035"/>
            <p:cNvSpPr txBox="1">
              <a:spLocks noChangeArrowheads="1"/>
            </p:cNvSpPr>
            <p:nvPr/>
          </p:nvSpPr>
          <p:spPr bwMode="auto">
            <a:xfrm>
              <a:off x="2976" y="1152"/>
              <a:ext cx="115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342900" indent="-342900"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1588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230188" indent="-187325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755775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98675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558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30130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702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9274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 eaLnBrk="1" hangingPunct="1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Font typeface="CommonBullets"/>
                <a:buNone/>
              </a:pPr>
              <a:r>
                <a:rPr lang="en-GB" altLang="en-US" sz="2400" i="0">
                  <a:solidFill>
                    <a:schemeClr val="accent2"/>
                  </a:solidFill>
                </a:rPr>
                <a:t>EPIRBs</a:t>
              </a:r>
            </a:p>
          </p:txBody>
        </p:sp>
      </p:grpSp>
      <p:grpSp>
        <p:nvGrpSpPr>
          <p:cNvPr id="229388" name="Group 1036"/>
          <p:cNvGrpSpPr>
            <a:grpSpLocks/>
          </p:cNvGrpSpPr>
          <p:nvPr/>
        </p:nvGrpSpPr>
        <p:grpSpPr bwMode="auto">
          <a:xfrm>
            <a:off x="762000" y="3962400"/>
            <a:ext cx="3733800" cy="2457450"/>
            <a:chOff x="480" y="2496"/>
            <a:chExt cx="2160" cy="1344"/>
          </a:xfrm>
        </p:grpSpPr>
        <p:grpSp>
          <p:nvGrpSpPr>
            <p:cNvPr id="33799" name="Group 1037"/>
            <p:cNvGrpSpPr>
              <a:grpSpLocks/>
            </p:cNvGrpSpPr>
            <p:nvPr/>
          </p:nvGrpSpPr>
          <p:grpSpPr bwMode="auto">
            <a:xfrm>
              <a:off x="1584" y="2736"/>
              <a:ext cx="1056" cy="1104"/>
              <a:chOff x="1776" y="3072"/>
              <a:chExt cx="1123" cy="1248"/>
            </a:xfrm>
          </p:grpSpPr>
          <p:pic>
            <p:nvPicPr>
              <p:cNvPr id="33801" name="Picture 1038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6" y="3311"/>
                <a:ext cx="1056" cy="10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</p:pic>
          <p:pic>
            <p:nvPicPr>
              <p:cNvPr id="33802" name="Picture 1039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" y="3072"/>
                <a:ext cx="691" cy="8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3800" name="Text Box 1040"/>
            <p:cNvSpPr txBox="1">
              <a:spLocks noChangeArrowheads="1"/>
            </p:cNvSpPr>
            <p:nvPr/>
          </p:nvSpPr>
          <p:spPr bwMode="auto">
            <a:xfrm>
              <a:off x="480" y="2496"/>
              <a:ext cx="12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342900" indent="-342900"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1588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230188" indent="-187325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755775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98675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558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30130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702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927475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 eaLnBrk="1" hangingPunct="1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buFont typeface="CommonBullets"/>
                <a:buNone/>
              </a:pPr>
              <a:r>
                <a:rPr lang="en-GB" altLang="en-US" sz="2400" i="0">
                  <a:solidFill>
                    <a:schemeClr val="accent2"/>
                  </a:solidFill>
                </a:rPr>
                <a:t>Strobe lights</a:t>
              </a:r>
            </a:p>
          </p:txBody>
        </p:sp>
      </p:grpSp>
      <p:sp>
        <p:nvSpPr>
          <p:cNvPr id="229393" name="Text Box 1041"/>
          <p:cNvSpPr txBox="1">
            <a:spLocks noChangeArrowheads="1"/>
          </p:cNvSpPr>
          <p:nvPr/>
        </p:nvSpPr>
        <p:spPr bwMode="auto">
          <a:xfrm>
            <a:off x="5562600" y="4267200"/>
            <a:ext cx="2057400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588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230188" indent="-187325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 eaLnBrk="1" hangingPunct="1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Flares</a:t>
            </a:r>
          </a:p>
          <a:p>
            <a:pPr lvl="1" eaLnBrk="1" hangingPunct="1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Whistles</a:t>
            </a:r>
          </a:p>
          <a:p>
            <a:pPr lvl="1" eaLnBrk="1" hangingPunct="1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Mirrors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2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9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29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9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9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9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93" grpId="0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Distance Lines</a:t>
            </a:r>
            <a:endParaRPr lang="en-US" altLang="en-US" sz="2750" smtClean="0"/>
          </a:p>
        </p:txBody>
      </p:sp>
      <p:pic>
        <p:nvPicPr>
          <p:cNvPr id="230404" name="Picture 102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2150" y="2252663"/>
            <a:ext cx="2895600" cy="268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0407" name="Rectangle 1031"/>
          <p:cNvSpPr>
            <a:spLocks noChangeArrowheads="1"/>
          </p:cNvSpPr>
          <p:nvPr/>
        </p:nvSpPr>
        <p:spPr bwMode="auto">
          <a:xfrm>
            <a:off x="679450" y="1828800"/>
            <a:ext cx="4800600" cy="437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138" tIns="42862" rIns="84138" bIns="42862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735013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What is a distance line?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Temporary bottom line that ensures return to fixed datum point</a:t>
            </a:r>
          </a:p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Use when</a:t>
            </a:r>
            <a:endParaRPr lang="en-GB" altLang="en-US" sz="2400" i="0">
              <a:solidFill>
                <a:schemeClr val="tx1"/>
              </a:solidFill>
            </a:endParaRP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Guaranteed  return to shot line is essential 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Visibility is poor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The site is reasonably compact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Can also be used as guideline for other divers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endParaRPr lang="en-GB" altLang="en-US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0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0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0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0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04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04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304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7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Types of Distance Line</a:t>
            </a:r>
            <a:endParaRPr lang="en-US" altLang="en-US" sz="2750" smtClean="0"/>
          </a:p>
        </p:txBody>
      </p:sp>
      <p:sp>
        <p:nvSpPr>
          <p:cNvPr id="231434" name="Rectangle 1034"/>
          <p:cNvSpPr>
            <a:spLocks noGrp="1" noChangeArrowheads="1"/>
          </p:cNvSpPr>
          <p:nvPr>
            <p:ph idx="1"/>
          </p:nvPr>
        </p:nvSpPr>
        <p:spPr>
          <a:xfrm>
            <a:off x="679450" y="2214563"/>
            <a:ext cx="4381500" cy="1893887"/>
          </a:xfrm>
        </p:spPr>
        <p:txBody>
          <a:bodyPr/>
          <a:lstStyle/>
          <a:p>
            <a:pPr marL="196850" lvl="1" indent="-195263" eaLnBrk="1" hangingPunct="1"/>
            <a:r>
              <a:rPr lang="en-US" altLang="en-US" smtClean="0"/>
              <a:t>Advantage</a:t>
            </a:r>
          </a:p>
          <a:p>
            <a:pPr marL="482600" lvl="2" indent="-196850" eaLnBrk="1" hangingPunct="1"/>
            <a:r>
              <a:rPr lang="en-US" altLang="en-US" smtClean="0"/>
              <a:t>All divers have one</a:t>
            </a:r>
          </a:p>
          <a:p>
            <a:pPr marL="196850" lvl="1" indent="-195263" eaLnBrk="1" hangingPunct="1"/>
            <a:r>
              <a:rPr lang="en-US" altLang="en-US" smtClean="0"/>
              <a:t>Disadvantage</a:t>
            </a:r>
          </a:p>
          <a:p>
            <a:pPr marL="482600" lvl="2" indent="-196850" eaLnBrk="1" hangingPunct="1"/>
            <a:r>
              <a:rPr lang="en-US" altLang="en-US" smtClean="0"/>
              <a:t>Reel and line may be buoyant</a:t>
            </a:r>
          </a:p>
          <a:p>
            <a:pPr eaLnBrk="1" hangingPunct="1"/>
            <a:r>
              <a:rPr lang="en-US" altLang="en-US" smtClean="0">
                <a:solidFill>
                  <a:schemeClr val="accent2"/>
                </a:solidFill>
              </a:rPr>
              <a:t>A dedicated distance line?</a:t>
            </a:r>
            <a:endParaRPr lang="en-US" altLang="en-US" smtClean="0"/>
          </a:p>
        </p:txBody>
      </p:sp>
      <p:pic>
        <p:nvPicPr>
          <p:cNvPr id="231430" name="Picture 1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1650" y="1828800"/>
            <a:ext cx="24384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pic>
        <p:nvPicPr>
          <p:cNvPr id="231431" name="Picture 10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6900" y="3829050"/>
            <a:ext cx="2328863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sp>
        <p:nvSpPr>
          <p:cNvPr id="231435" name="Rectangle 1035"/>
          <p:cNvSpPr>
            <a:spLocks noChangeArrowheads="1"/>
          </p:cNvSpPr>
          <p:nvPr/>
        </p:nvSpPr>
        <p:spPr bwMode="auto">
          <a:xfrm>
            <a:off x="679450" y="4189413"/>
            <a:ext cx="438150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76250" indent="-1905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US" altLang="en-US" i="0"/>
              <a:t>Advantage</a:t>
            </a: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US" altLang="en-US" sz="1800" i="0"/>
              <a:t>Weighted (sinks)</a:t>
            </a: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US" altLang="en-US" sz="1800" i="0"/>
              <a:t>Reduces chance of entanglement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US" altLang="en-US" i="0"/>
              <a:t>Disadvantage</a:t>
            </a: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US" altLang="en-US" sz="1800" i="0"/>
              <a:t>Heavier</a:t>
            </a:r>
          </a:p>
        </p:txBody>
      </p:sp>
      <p:sp>
        <p:nvSpPr>
          <p:cNvPr id="231436" name="Text Box 1036"/>
          <p:cNvSpPr txBox="1">
            <a:spLocks noChangeArrowheads="1"/>
          </p:cNvSpPr>
          <p:nvPr/>
        </p:nvSpPr>
        <p:spPr bwMode="auto">
          <a:xfrm>
            <a:off x="679450" y="1681163"/>
            <a:ext cx="3398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US" altLang="en-US" sz="2400" i="0">
                <a:solidFill>
                  <a:schemeClr val="accent2"/>
                </a:solidFill>
              </a:rPr>
              <a:t>An SMB line and reel?</a:t>
            </a:r>
            <a:endParaRPr lang="en-GB" altLang="en-US" sz="4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1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1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31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1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1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1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1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31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23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1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31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31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31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31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6" grpId="0" autoUpdateAnimBg="0"/>
      <p:bldP spid="231434" grpId="0" build="p" bldLvl="3" autoUpdateAnimBg="0"/>
      <p:bldP spid="231435" grpId="0" build="p" bldLvl="3" autoUpdateAnimBg="0"/>
      <p:bldP spid="231436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Distance Lines - Use</a:t>
            </a:r>
            <a:endParaRPr lang="en-US" altLang="en-US" sz="2750" smtClean="0"/>
          </a:p>
        </p:txBody>
      </p:sp>
      <p:grpSp>
        <p:nvGrpSpPr>
          <p:cNvPr id="232461" name="Group 13"/>
          <p:cNvGrpSpPr>
            <a:grpSpLocks/>
          </p:cNvGrpSpPr>
          <p:nvPr/>
        </p:nvGrpSpPr>
        <p:grpSpPr bwMode="auto">
          <a:xfrm>
            <a:off x="1268413" y="1943100"/>
            <a:ext cx="6499225" cy="4278313"/>
            <a:chOff x="432" y="1084"/>
            <a:chExt cx="4330" cy="2850"/>
          </a:xfrm>
        </p:grpSpPr>
        <p:pic>
          <p:nvPicPr>
            <p:cNvPr id="36876" name="Picture 14" descr="Distance line use without diver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084"/>
              <a:ext cx="4330" cy="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7" name="Picture 15" descr="Two divers copy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7" y="3074"/>
              <a:ext cx="622" cy="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2453" name="Text Box 5"/>
          <p:cNvSpPr txBox="1">
            <a:spLocks noChangeArrowheads="1"/>
          </p:cNvSpPr>
          <p:nvPr/>
        </p:nvSpPr>
        <p:spPr bwMode="auto">
          <a:xfrm>
            <a:off x="2438400" y="1676400"/>
            <a:ext cx="297180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</a:pPr>
            <a:r>
              <a:rPr lang="en-GB" altLang="en-US" sz="1800" i="0">
                <a:solidFill>
                  <a:schemeClr val="accent2"/>
                </a:solidFill>
              </a:rPr>
              <a:t>Non-sliding attachment to shot line</a:t>
            </a:r>
          </a:p>
        </p:txBody>
      </p:sp>
      <p:sp>
        <p:nvSpPr>
          <p:cNvPr id="232454" name="Line 6"/>
          <p:cNvSpPr>
            <a:spLocks noChangeShapeType="1"/>
          </p:cNvSpPr>
          <p:nvPr/>
        </p:nvSpPr>
        <p:spPr bwMode="auto">
          <a:xfrm flipH="1">
            <a:off x="1828800" y="2286000"/>
            <a:ext cx="1600200" cy="1600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GB"/>
          </a:p>
        </p:txBody>
      </p:sp>
      <p:sp>
        <p:nvSpPr>
          <p:cNvPr id="232455" name="Text Box 7"/>
          <p:cNvSpPr txBox="1">
            <a:spLocks noChangeArrowheads="1"/>
          </p:cNvSpPr>
          <p:nvPr/>
        </p:nvSpPr>
        <p:spPr bwMode="auto">
          <a:xfrm>
            <a:off x="4724400" y="2133600"/>
            <a:ext cx="243840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</a:pPr>
            <a:r>
              <a:rPr lang="en-GB" altLang="en-US" sz="1800" i="0">
                <a:solidFill>
                  <a:schemeClr val="accent2"/>
                </a:solidFill>
              </a:rPr>
              <a:t>Line secured at changes of direction</a:t>
            </a:r>
          </a:p>
        </p:txBody>
      </p:sp>
      <p:sp>
        <p:nvSpPr>
          <p:cNvPr id="232456" name="Line 8"/>
          <p:cNvSpPr>
            <a:spLocks noChangeShapeType="1"/>
          </p:cNvSpPr>
          <p:nvPr/>
        </p:nvSpPr>
        <p:spPr bwMode="auto">
          <a:xfrm flipH="1">
            <a:off x="3241675" y="2667000"/>
            <a:ext cx="2473325" cy="11096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GB"/>
          </a:p>
        </p:txBody>
      </p:sp>
      <p:sp>
        <p:nvSpPr>
          <p:cNvPr id="232457" name="Line 9"/>
          <p:cNvSpPr>
            <a:spLocks noChangeShapeType="1"/>
          </p:cNvSpPr>
          <p:nvPr/>
        </p:nvSpPr>
        <p:spPr bwMode="auto">
          <a:xfrm flipH="1">
            <a:off x="3886200" y="2667000"/>
            <a:ext cx="1828800" cy="2362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GB"/>
          </a:p>
        </p:txBody>
      </p:sp>
      <p:sp>
        <p:nvSpPr>
          <p:cNvPr id="232458" name="Line 10"/>
          <p:cNvSpPr>
            <a:spLocks noChangeShapeType="1"/>
          </p:cNvSpPr>
          <p:nvPr/>
        </p:nvSpPr>
        <p:spPr bwMode="auto">
          <a:xfrm flipH="1">
            <a:off x="5715000" y="2667000"/>
            <a:ext cx="0" cy="2743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GB"/>
          </a:p>
        </p:txBody>
      </p:sp>
      <p:sp>
        <p:nvSpPr>
          <p:cNvPr id="232459" name="Text Box 11"/>
          <p:cNvSpPr txBox="1">
            <a:spLocks noChangeArrowheads="1"/>
          </p:cNvSpPr>
          <p:nvPr/>
        </p:nvSpPr>
        <p:spPr bwMode="auto">
          <a:xfrm>
            <a:off x="6324600" y="3048000"/>
            <a:ext cx="243840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</a:pPr>
            <a:r>
              <a:rPr lang="en-GB" altLang="en-US" sz="1800" i="0">
                <a:solidFill>
                  <a:schemeClr val="accent2"/>
                </a:solidFill>
              </a:rPr>
              <a:t>SMB line? Maintain reasonable tension</a:t>
            </a:r>
          </a:p>
        </p:txBody>
      </p:sp>
      <p:sp>
        <p:nvSpPr>
          <p:cNvPr id="232460" name="Line 12"/>
          <p:cNvSpPr>
            <a:spLocks noChangeShapeType="1"/>
          </p:cNvSpPr>
          <p:nvPr/>
        </p:nvSpPr>
        <p:spPr bwMode="auto">
          <a:xfrm flipH="1">
            <a:off x="6365875" y="3670300"/>
            <a:ext cx="1143000" cy="1676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2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2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3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2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2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3" grpId="0" autoUpdateAnimBg="0"/>
      <p:bldP spid="232454" grpId="0" animBg="1"/>
      <p:bldP spid="232455" grpId="0" autoUpdateAnimBg="0"/>
      <p:bldP spid="232456" grpId="0" animBg="1"/>
      <p:bldP spid="232457" grpId="0" animBg="1"/>
      <p:bldP spid="232458" grpId="0" animBg="1"/>
      <p:bldP spid="232459" grpId="0" autoUpdateAnimBg="0"/>
      <p:bldP spid="23246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Lines and Safety</a:t>
            </a:r>
          </a:p>
        </p:txBody>
      </p:sp>
      <p:sp>
        <p:nvSpPr>
          <p:cNvPr id="233476" name="Rectangle 4"/>
          <p:cNvSpPr>
            <a:spLocks noGrp="1" noChangeArrowheads="1"/>
          </p:cNvSpPr>
          <p:nvPr>
            <p:ph idx="1"/>
          </p:nvPr>
        </p:nvSpPr>
        <p:spPr>
          <a:xfrm>
            <a:off x="679450" y="1714500"/>
            <a:ext cx="4545013" cy="838200"/>
          </a:xfrm>
        </p:spPr>
        <p:txBody>
          <a:bodyPr lIns="84138" tIns="42862" rIns="84138" bIns="42862"/>
          <a:lstStyle/>
          <a:p>
            <a:pPr eaLnBrk="1" hangingPunct="1"/>
            <a:r>
              <a:rPr lang="en-GB" altLang="en-US" smtClean="0">
                <a:solidFill>
                  <a:schemeClr val="accent2"/>
                </a:solidFill>
              </a:rPr>
              <a:t>Precautions</a:t>
            </a:r>
          </a:p>
          <a:p>
            <a:pPr marL="219075" lvl="1" indent="-217488" eaLnBrk="1" hangingPunct="1"/>
            <a:r>
              <a:rPr lang="en-GB" altLang="en-US" smtClean="0"/>
              <a:t>Sharp knife, net cutter, scissors</a:t>
            </a:r>
          </a:p>
        </p:txBody>
      </p:sp>
      <p:pic>
        <p:nvPicPr>
          <p:cNvPr id="2334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5520" b="8333"/>
          <a:stretch>
            <a:fillRect/>
          </a:stretch>
        </p:blipFill>
        <p:spPr bwMode="auto">
          <a:xfrm>
            <a:off x="5167313" y="1890713"/>
            <a:ext cx="3048000" cy="407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sp>
        <p:nvSpPr>
          <p:cNvPr id="233478" name="Rectangle 6"/>
          <p:cNvSpPr>
            <a:spLocks noChangeArrowheads="1"/>
          </p:cNvSpPr>
          <p:nvPr/>
        </p:nvSpPr>
        <p:spPr bwMode="auto">
          <a:xfrm>
            <a:off x="679450" y="2552700"/>
            <a:ext cx="4335463" cy="350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138" tIns="42862" rIns="84138" bIns="42862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228600" indent="-2270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9900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Always keep line taut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Deploy at arms length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Avoid swimming close to line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Avoid entanglement with other lines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Do not use same reel for both distance and DSMB lines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>
                <a:solidFill>
                  <a:srgbClr val="FF0000"/>
                </a:solidFill>
              </a:rPr>
              <a:t>If gas/dive time is short - cut line and ascend using a delayed  SMB + second reel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3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3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34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33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3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3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3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334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33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334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4" grpId="0" autoUpdateAnimBg="0"/>
      <p:bldP spid="233476" grpId="0" build="p" bldLvl="5" autoUpdateAnimBg="0"/>
      <p:bldP spid="233478" grpId="0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The Diving Compass</a:t>
            </a:r>
            <a:endParaRPr lang="en-US" altLang="en-US" sz="2750" smtClean="0"/>
          </a:p>
        </p:txBody>
      </p:sp>
      <p:sp>
        <p:nvSpPr>
          <p:cNvPr id="234500" name="Rectangle 4"/>
          <p:cNvSpPr>
            <a:spLocks noChangeArrowheads="1"/>
          </p:cNvSpPr>
          <p:nvPr/>
        </p:nvSpPr>
        <p:spPr bwMode="auto">
          <a:xfrm>
            <a:off x="679450" y="2057400"/>
            <a:ext cx="4724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84188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3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Use to:-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Navigate to and from specific area</a:t>
            </a:r>
            <a:endParaRPr lang="en-GB" altLang="en-US" sz="1800" i="0"/>
          </a:p>
        </p:txBody>
      </p:sp>
      <p:pic>
        <p:nvPicPr>
          <p:cNvPr id="2345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6"/>
          <a:stretch>
            <a:fillRect/>
          </a:stretch>
        </p:blipFill>
        <p:spPr bwMode="auto">
          <a:xfrm>
            <a:off x="3124200" y="3581400"/>
            <a:ext cx="3124200" cy="279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grpSp>
        <p:nvGrpSpPr>
          <p:cNvPr id="234502" name="Group 6"/>
          <p:cNvGrpSpPr>
            <a:grpSpLocks/>
          </p:cNvGrpSpPr>
          <p:nvPr/>
        </p:nvGrpSpPr>
        <p:grpSpPr bwMode="auto">
          <a:xfrm>
            <a:off x="990600" y="4114800"/>
            <a:ext cx="3505200" cy="587375"/>
            <a:chOff x="624" y="2592"/>
            <a:chExt cx="2208" cy="370"/>
          </a:xfrm>
        </p:grpSpPr>
        <p:sp>
          <p:nvSpPr>
            <p:cNvPr id="38935" name="Line 7"/>
            <p:cNvSpPr>
              <a:spLocks noChangeShapeType="1"/>
            </p:cNvSpPr>
            <p:nvPr/>
          </p:nvSpPr>
          <p:spPr bwMode="auto">
            <a:xfrm>
              <a:off x="1776" y="2832"/>
              <a:ext cx="105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8936" name="Text Box 8"/>
            <p:cNvSpPr txBox="1">
              <a:spLocks noChangeArrowheads="1"/>
            </p:cNvSpPr>
            <p:nvPr/>
          </p:nvSpPr>
          <p:spPr bwMode="auto">
            <a:xfrm>
              <a:off x="624" y="2592"/>
              <a:ext cx="1152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</a:pPr>
              <a:r>
                <a:rPr lang="en-GB" altLang="en-US" sz="1800" i="0">
                  <a:solidFill>
                    <a:schemeClr val="accent2"/>
                  </a:solidFill>
                </a:rPr>
                <a:t>Magnetic north seeking needle</a:t>
              </a:r>
            </a:p>
          </p:txBody>
        </p:sp>
      </p:grpSp>
      <p:grpSp>
        <p:nvGrpSpPr>
          <p:cNvPr id="234505" name="Group 9"/>
          <p:cNvGrpSpPr>
            <a:grpSpLocks/>
          </p:cNvGrpSpPr>
          <p:nvPr/>
        </p:nvGrpSpPr>
        <p:grpSpPr bwMode="auto">
          <a:xfrm>
            <a:off x="990600" y="4800600"/>
            <a:ext cx="3276600" cy="587375"/>
            <a:chOff x="624" y="3024"/>
            <a:chExt cx="2064" cy="370"/>
          </a:xfrm>
        </p:grpSpPr>
        <p:sp>
          <p:nvSpPr>
            <p:cNvPr id="38933" name="Line 10"/>
            <p:cNvSpPr>
              <a:spLocks noChangeShapeType="1"/>
            </p:cNvSpPr>
            <p:nvPr/>
          </p:nvSpPr>
          <p:spPr bwMode="auto">
            <a:xfrm flipV="1">
              <a:off x="1776" y="3168"/>
              <a:ext cx="912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38934" name="Text Box 11"/>
            <p:cNvSpPr txBox="1">
              <a:spLocks noChangeArrowheads="1"/>
            </p:cNvSpPr>
            <p:nvPr/>
          </p:nvSpPr>
          <p:spPr bwMode="auto">
            <a:xfrm>
              <a:off x="624" y="3024"/>
              <a:ext cx="1008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</a:pPr>
              <a:r>
                <a:rPr lang="en-GB" altLang="en-US" sz="1800" i="0">
                  <a:solidFill>
                    <a:schemeClr val="accent2"/>
                  </a:solidFill>
                </a:rPr>
                <a:t>Transparent oil filled unit</a:t>
              </a:r>
            </a:p>
          </p:txBody>
        </p:sp>
      </p:grpSp>
      <p:grpSp>
        <p:nvGrpSpPr>
          <p:cNvPr id="234508" name="Group 12"/>
          <p:cNvGrpSpPr>
            <a:grpSpLocks/>
          </p:cNvGrpSpPr>
          <p:nvPr/>
        </p:nvGrpSpPr>
        <p:grpSpPr bwMode="auto">
          <a:xfrm>
            <a:off x="5638800" y="4648200"/>
            <a:ext cx="2819400" cy="587375"/>
            <a:chOff x="3552" y="2928"/>
            <a:chExt cx="1776" cy="370"/>
          </a:xfrm>
        </p:grpSpPr>
        <p:sp>
          <p:nvSpPr>
            <p:cNvPr id="38931" name="Text Box 13"/>
            <p:cNvSpPr txBox="1">
              <a:spLocks noChangeArrowheads="1"/>
            </p:cNvSpPr>
            <p:nvPr/>
          </p:nvSpPr>
          <p:spPr bwMode="auto">
            <a:xfrm>
              <a:off x="4176" y="2928"/>
              <a:ext cx="1152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</a:pPr>
              <a:r>
                <a:rPr lang="en-GB" altLang="en-US" sz="1800" i="0">
                  <a:solidFill>
                    <a:schemeClr val="accent2"/>
                  </a:solidFill>
                </a:rPr>
                <a:t>Direction of travel line</a:t>
              </a:r>
            </a:p>
          </p:txBody>
        </p:sp>
        <p:sp>
          <p:nvSpPr>
            <p:cNvPr id="38932" name="Line 14"/>
            <p:cNvSpPr>
              <a:spLocks noChangeShapeType="1"/>
            </p:cNvSpPr>
            <p:nvPr/>
          </p:nvSpPr>
          <p:spPr bwMode="auto">
            <a:xfrm flipH="1">
              <a:off x="3552" y="3120"/>
              <a:ext cx="57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34511" name="Group 15"/>
          <p:cNvGrpSpPr>
            <a:grpSpLocks/>
          </p:cNvGrpSpPr>
          <p:nvPr/>
        </p:nvGrpSpPr>
        <p:grpSpPr bwMode="auto">
          <a:xfrm>
            <a:off x="4876800" y="5334000"/>
            <a:ext cx="3505200" cy="339725"/>
            <a:chOff x="3072" y="3360"/>
            <a:chExt cx="2208" cy="214"/>
          </a:xfrm>
        </p:grpSpPr>
        <p:sp>
          <p:nvSpPr>
            <p:cNvPr id="38929" name="Text Box 16"/>
            <p:cNvSpPr txBox="1">
              <a:spLocks noChangeArrowheads="1"/>
            </p:cNvSpPr>
            <p:nvPr/>
          </p:nvSpPr>
          <p:spPr bwMode="auto">
            <a:xfrm>
              <a:off x="4176" y="3360"/>
              <a:ext cx="1104" cy="2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</a:pPr>
              <a:r>
                <a:rPr lang="en-GB" altLang="en-US" sz="1800" i="0">
                  <a:solidFill>
                    <a:schemeClr val="accent2"/>
                  </a:solidFill>
                </a:rPr>
                <a:t>Rotating bezel</a:t>
              </a:r>
            </a:p>
          </p:txBody>
        </p:sp>
        <p:sp>
          <p:nvSpPr>
            <p:cNvPr id="38930" name="Line 17"/>
            <p:cNvSpPr>
              <a:spLocks noChangeShapeType="1"/>
            </p:cNvSpPr>
            <p:nvPr/>
          </p:nvSpPr>
          <p:spPr bwMode="auto">
            <a:xfrm flipH="1">
              <a:off x="3072" y="3504"/>
              <a:ext cx="105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34514" name="Group 18"/>
          <p:cNvGrpSpPr>
            <a:grpSpLocks/>
          </p:cNvGrpSpPr>
          <p:nvPr/>
        </p:nvGrpSpPr>
        <p:grpSpPr bwMode="auto">
          <a:xfrm>
            <a:off x="5105400" y="4191000"/>
            <a:ext cx="2667000" cy="339725"/>
            <a:chOff x="3216" y="2640"/>
            <a:chExt cx="1680" cy="214"/>
          </a:xfrm>
        </p:grpSpPr>
        <p:sp>
          <p:nvSpPr>
            <p:cNvPr id="38927" name="Text Box 19"/>
            <p:cNvSpPr txBox="1">
              <a:spLocks noChangeArrowheads="1"/>
            </p:cNvSpPr>
            <p:nvPr/>
          </p:nvSpPr>
          <p:spPr bwMode="auto">
            <a:xfrm>
              <a:off x="4176" y="2640"/>
              <a:ext cx="720" cy="2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</a:pPr>
              <a:r>
                <a:rPr lang="en-GB" altLang="en-US" sz="1800" i="0">
                  <a:solidFill>
                    <a:schemeClr val="accent2"/>
                  </a:solidFill>
                </a:rPr>
                <a:t>Cursor</a:t>
              </a:r>
            </a:p>
          </p:txBody>
        </p:sp>
        <p:sp>
          <p:nvSpPr>
            <p:cNvPr id="38928" name="Line 20"/>
            <p:cNvSpPr>
              <a:spLocks noChangeShapeType="1"/>
            </p:cNvSpPr>
            <p:nvPr/>
          </p:nvSpPr>
          <p:spPr bwMode="auto">
            <a:xfrm flipH="1">
              <a:off x="3216" y="2784"/>
              <a:ext cx="912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234517" name="Line 21"/>
          <p:cNvSpPr>
            <a:spLocks noChangeShapeType="1"/>
          </p:cNvSpPr>
          <p:nvPr/>
        </p:nvSpPr>
        <p:spPr bwMode="auto">
          <a:xfrm flipV="1">
            <a:off x="4114800" y="4343400"/>
            <a:ext cx="838200" cy="990600"/>
          </a:xfrm>
          <a:prstGeom prst="line">
            <a:avLst/>
          </a:prstGeom>
          <a:noFill/>
          <a:ln w="9525" cap="rnd">
            <a:solidFill>
              <a:srgbClr val="FF3300"/>
            </a:solidFill>
            <a:prstDash val="sysDot"/>
            <a:round/>
            <a:headEnd type="oval" w="med" len="med"/>
            <a:tailEnd type="oval" w="med" len="med"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234518" name="Group 22"/>
          <p:cNvGrpSpPr>
            <a:grpSpLocks/>
          </p:cNvGrpSpPr>
          <p:nvPr/>
        </p:nvGrpSpPr>
        <p:grpSpPr bwMode="auto">
          <a:xfrm>
            <a:off x="990600" y="5334000"/>
            <a:ext cx="3124200" cy="911225"/>
            <a:chOff x="672" y="3408"/>
            <a:chExt cx="1968" cy="574"/>
          </a:xfrm>
        </p:grpSpPr>
        <p:sp>
          <p:nvSpPr>
            <p:cNvPr id="38925" name="Text Box 23"/>
            <p:cNvSpPr txBox="1">
              <a:spLocks noChangeArrowheads="1"/>
            </p:cNvSpPr>
            <p:nvPr/>
          </p:nvSpPr>
          <p:spPr bwMode="auto">
            <a:xfrm>
              <a:off x="672" y="3456"/>
              <a:ext cx="1200" cy="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</a:pPr>
              <a:r>
                <a:rPr lang="en-GB" altLang="en-US" sz="1800" i="0">
                  <a:solidFill>
                    <a:schemeClr val="accent2"/>
                  </a:solidFill>
                </a:rPr>
                <a:t>Lubber Line (sighting/body line)</a:t>
              </a:r>
            </a:p>
          </p:txBody>
        </p:sp>
        <p:sp>
          <p:nvSpPr>
            <p:cNvPr id="38926" name="Line 24"/>
            <p:cNvSpPr>
              <a:spLocks noChangeShapeType="1"/>
            </p:cNvSpPr>
            <p:nvPr/>
          </p:nvSpPr>
          <p:spPr bwMode="auto">
            <a:xfrm flipV="1">
              <a:off x="1728" y="3408"/>
              <a:ext cx="912" cy="38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pic>
        <p:nvPicPr>
          <p:cNvPr id="234521" name="Picture 25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0" b="2000"/>
          <a:stretch>
            <a:fillRect/>
          </a:stretch>
        </p:blipFill>
        <p:spPr bwMode="auto">
          <a:xfrm>
            <a:off x="6553200" y="1771650"/>
            <a:ext cx="18478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4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45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3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34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4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34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34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3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0" grpId="0" build="p" bldLvl="2" autoUpdateAnimBg="0"/>
      <p:bldP spid="2345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Compass Bearings</a:t>
            </a:r>
            <a:endParaRPr lang="en-US" altLang="en-US" sz="2750" smtClean="0"/>
          </a:p>
        </p:txBody>
      </p:sp>
      <p:pic>
        <p:nvPicPr>
          <p:cNvPr id="235525" name="Picture 5"/>
          <p:cNvPicPr>
            <a:picLocks noChangeAspect="1" noChangeArrowheads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8" t="22037" r="27304" b="13480"/>
          <a:stretch>
            <a:fillRect/>
          </a:stretch>
        </p:blipFill>
        <p:spPr bwMode="auto">
          <a:xfrm>
            <a:off x="6686550" y="1604963"/>
            <a:ext cx="1657350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26" name="Line 6"/>
          <p:cNvSpPr>
            <a:spLocks noChangeShapeType="1"/>
          </p:cNvSpPr>
          <p:nvPr/>
        </p:nvSpPr>
        <p:spPr bwMode="auto">
          <a:xfrm flipV="1">
            <a:off x="6991350" y="1790700"/>
            <a:ext cx="1066800" cy="990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pic>
        <p:nvPicPr>
          <p:cNvPr id="2355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00" y="3333750"/>
            <a:ext cx="1676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sp>
        <p:nvSpPr>
          <p:cNvPr id="235529" name="Line 9"/>
          <p:cNvSpPr>
            <a:spLocks noChangeShapeType="1"/>
          </p:cNvSpPr>
          <p:nvPr/>
        </p:nvSpPr>
        <p:spPr bwMode="auto">
          <a:xfrm flipV="1">
            <a:off x="6699250" y="3790950"/>
            <a:ext cx="952500" cy="12001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pic>
        <p:nvPicPr>
          <p:cNvPr id="235542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863" y="4578350"/>
            <a:ext cx="1501775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sp>
        <p:nvSpPr>
          <p:cNvPr id="235534" name="Freeform 14"/>
          <p:cNvSpPr>
            <a:spLocks/>
          </p:cNvSpPr>
          <p:nvPr/>
        </p:nvSpPr>
        <p:spPr bwMode="auto">
          <a:xfrm>
            <a:off x="7416800" y="4806950"/>
            <a:ext cx="746125" cy="971550"/>
          </a:xfrm>
          <a:custGeom>
            <a:avLst/>
            <a:gdLst>
              <a:gd name="T0" fmla="*/ 0 w 470"/>
              <a:gd name="T1" fmla="*/ 2147483647 h 612"/>
              <a:gd name="T2" fmla="*/ 2147483647 w 470"/>
              <a:gd name="T3" fmla="*/ 0 h 61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70" h="612">
                <a:moveTo>
                  <a:pt x="0" y="612"/>
                </a:moveTo>
                <a:lnTo>
                  <a:pt x="470" y="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235535" name="Rectangle 15"/>
          <p:cNvSpPr>
            <a:spLocks noChangeArrowheads="1"/>
          </p:cNvSpPr>
          <p:nvPr/>
        </p:nvSpPr>
        <p:spPr bwMode="auto">
          <a:xfrm>
            <a:off x="679450" y="2362200"/>
            <a:ext cx="5619750" cy="133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615950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Compass aligned to point of interest along direction of travel arrow. </a:t>
            </a:r>
          </a:p>
          <a:p>
            <a:pPr lvl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Bearing set using rotating bezel +  cursors to north seeking needle</a:t>
            </a:r>
          </a:p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Underwater - journey out</a:t>
            </a:r>
          </a:p>
          <a:p>
            <a:pPr lvl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Needle kept within cursor, diver aligns body with direction of travel arrow</a:t>
            </a:r>
          </a:p>
        </p:txBody>
      </p:sp>
      <p:sp>
        <p:nvSpPr>
          <p:cNvPr id="235538" name="Rectangle 18"/>
          <p:cNvSpPr>
            <a:spLocks noChangeArrowheads="1"/>
          </p:cNvSpPr>
          <p:nvPr/>
        </p:nvSpPr>
        <p:spPr bwMode="auto">
          <a:xfrm>
            <a:off x="679450" y="1524000"/>
            <a:ext cx="56007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41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615950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Setting the direction</a:t>
            </a:r>
          </a:p>
          <a:p>
            <a:pPr lvl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Bearing taken on surface towards site</a:t>
            </a:r>
          </a:p>
        </p:txBody>
      </p:sp>
      <p:sp>
        <p:nvSpPr>
          <p:cNvPr id="235540" name="Rectangle 20"/>
          <p:cNvSpPr>
            <a:spLocks noChangeArrowheads="1"/>
          </p:cNvSpPr>
          <p:nvPr/>
        </p:nvSpPr>
        <p:spPr bwMode="auto">
          <a:xfrm>
            <a:off x="679450" y="4840288"/>
            <a:ext cx="5734050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615950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Time or count fin strokes</a:t>
            </a:r>
          </a:p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Reciprocal bearing - journey back</a:t>
            </a:r>
          </a:p>
          <a:p>
            <a:pPr lvl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Reverse/reciprocal bearing (180</a:t>
            </a:r>
            <a:r>
              <a:rPr lang="en-GB" altLang="en-US" i="0" baseline="30000"/>
              <a:t>o</a:t>
            </a:r>
            <a:r>
              <a:rPr lang="en-GB" altLang="en-US" i="0"/>
              <a:t> difference)</a:t>
            </a:r>
          </a:p>
          <a:p>
            <a:pPr lvl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Time or fin strokes back to start point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endParaRPr lang="en-GB" altLang="en-US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35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8" presetID="18" presetClass="entr" presetSubtype="3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235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5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5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35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35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3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4" dur="500"/>
                                        <p:tgtEl>
                                          <p:spTgt spid="235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35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23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54" presetID="18" presetClass="entr" presetSubtype="3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500"/>
                                        <p:tgtEl>
                                          <p:spTgt spid="235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35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3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3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35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6" grpId="0" animBg="1"/>
      <p:bldP spid="235529" grpId="0" animBg="1"/>
      <p:bldP spid="235534" grpId="0" animBg="1"/>
      <p:bldP spid="235535" grpId="0" build="p" bldLvl="2" autoUpdateAnimBg="0"/>
      <p:bldP spid="235538" grpId="0" build="p" bldLvl="2" autoUpdateAnimBg="0"/>
      <p:bldP spid="235540" grpId="0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457200"/>
            <a:ext cx="6784975" cy="609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Compass - Use &amp; Precautions</a:t>
            </a:r>
            <a:endParaRPr lang="en-US" altLang="en-US" sz="2750" smtClean="0"/>
          </a:p>
        </p:txBody>
      </p:sp>
      <p:pic>
        <p:nvPicPr>
          <p:cNvPr id="236561" name="Picture 1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6"/>
          <a:stretch>
            <a:fillRect/>
          </a:stretch>
        </p:blipFill>
        <p:spPr>
          <a:xfrm>
            <a:off x="5181600" y="1676400"/>
            <a:ext cx="1752600" cy="1570038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grpSp>
        <p:nvGrpSpPr>
          <p:cNvPr id="236548" name="Group 4"/>
          <p:cNvGrpSpPr>
            <a:grpSpLocks/>
          </p:cNvGrpSpPr>
          <p:nvPr/>
        </p:nvGrpSpPr>
        <p:grpSpPr bwMode="auto">
          <a:xfrm>
            <a:off x="4394200" y="3848100"/>
            <a:ext cx="2895600" cy="2438400"/>
            <a:chOff x="3312" y="2352"/>
            <a:chExt cx="1824" cy="1536"/>
          </a:xfrm>
        </p:grpSpPr>
        <p:sp>
          <p:nvSpPr>
            <p:cNvPr id="40980" name="Rectangle 5"/>
            <p:cNvSpPr>
              <a:spLocks noChangeArrowheads="1"/>
            </p:cNvSpPr>
            <p:nvPr/>
          </p:nvSpPr>
          <p:spPr bwMode="auto">
            <a:xfrm>
              <a:off x="3312" y="2352"/>
              <a:ext cx="1824" cy="1536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  <a:spcAft>
                  <a:spcPct val="0"/>
                </a:spcAft>
              </a:pPr>
              <a:endParaRPr lang="en-US" altLang="en-US" sz="4400">
                <a:solidFill>
                  <a:schemeClr val="accent2"/>
                </a:solidFill>
              </a:endParaRPr>
            </a:p>
          </p:txBody>
        </p:sp>
        <p:sp>
          <p:nvSpPr>
            <p:cNvPr id="40981" name="Freeform 6"/>
            <p:cNvSpPr>
              <a:spLocks/>
            </p:cNvSpPr>
            <p:nvPr/>
          </p:nvSpPr>
          <p:spPr bwMode="auto">
            <a:xfrm>
              <a:off x="4033" y="2357"/>
              <a:ext cx="1097" cy="187"/>
            </a:xfrm>
            <a:custGeom>
              <a:avLst/>
              <a:gdLst>
                <a:gd name="T0" fmla="*/ 0 w 1097"/>
                <a:gd name="T1" fmla="*/ 0 h 253"/>
                <a:gd name="T2" fmla="*/ 274 w 1097"/>
                <a:gd name="T3" fmla="*/ 32 h 253"/>
                <a:gd name="T4" fmla="*/ 497 w 1097"/>
                <a:gd name="T5" fmla="*/ 58 h 253"/>
                <a:gd name="T6" fmla="*/ 669 w 1097"/>
                <a:gd name="T7" fmla="*/ 64 h 253"/>
                <a:gd name="T8" fmla="*/ 737 w 1097"/>
                <a:gd name="T9" fmla="*/ 70 h 253"/>
                <a:gd name="T10" fmla="*/ 840 w 1097"/>
                <a:gd name="T11" fmla="*/ 64 h 253"/>
                <a:gd name="T12" fmla="*/ 1097 w 1097"/>
                <a:gd name="T13" fmla="*/ 64 h 253"/>
                <a:gd name="T14" fmla="*/ 1097 w 1097"/>
                <a:gd name="T15" fmla="*/ 1 h 253"/>
                <a:gd name="T16" fmla="*/ 0 w 1097"/>
                <a:gd name="T17" fmla="*/ 0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97" h="253">
                  <a:moveTo>
                    <a:pt x="0" y="0"/>
                  </a:moveTo>
                  <a:cubicBezTo>
                    <a:pt x="51" y="96"/>
                    <a:pt x="121" y="95"/>
                    <a:pt x="274" y="107"/>
                  </a:cubicBezTo>
                  <a:cubicBezTo>
                    <a:pt x="365" y="121"/>
                    <a:pt x="417" y="159"/>
                    <a:pt x="497" y="193"/>
                  </a:cubicBezTo>
                  <a:cubicBezTo>
                    <a:pt x="529" y="207"/>
                    <a:pt x="661" y="213"/>
                    <a:pt x="669" y="214"/>
                  </a:cubicBezTo>
                  <a:cubicBezTo>
                    <a:pt x="691" y="221"/>
                    <a:pt x="712" y="235"/>
                    <a:pt x="737" y="235"/>
                  </a:cubicBezTo>
                  <a:cubicBezTo>
                    <a:pt x="772" y="235"/>
                    <a:pt x="806" y="221"/>
                    <a:pt x="840" y="214"/>
                  </a:cubicBezTo>
                  <a:cubicBezTo>
                    <a:pt x="893" y="203"/>
                    <a:pt x="1053" y="253"/>
                    <a:pt x="1097" y="217"/>
                  </a:cubicBezTo>
                  <a:lnTo>
                    <a:pt x="1097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40982" name="Freeform 7"/>
            <p:cNvSpPr>
              <a:spLocks/>
            </p:cNvSpPr>
            <p:nvPr/>
          </p:nvSpPr>
          <p:spPr bwMode="auto">
            <a:xfrm>
              <a:off x="3312" y="3744"/>
              <a:ext cx="1103" cy="144"/>
            </a:xfrm>
            <a:custGeom>
              <a:avLst/>
              <a:gdLst>
                <a:gd name="T0" fmla="*/ 0 w 1248"/>
                <a:gd name="T1" fmla="*/ 0 h 144"/>
                <a:gd name="T2" fmla="*/ 568 w 1248"/>
                <a:gd name="T3" fmla="*/ 47 h 144"/>
                <a:gd name="T4" fmla="*/ 762 w 1248"/>
                <a:gd name="T5" fmla="*/ 144 h 144"/>
                <a:gd name="T6" fmla="*/ 0 w 1248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48" h="144">
                  <a:moveTo>
                    <a:pt x="0" y="0"/>
                  </a:moveTo>
                  <a:cubicBezTo>
                    <a:pt x="408" y="22"/>
                    <a:pt x="504" y="65"/>
                    <a:pt x="931" y="47"/>
                  </a:cubicBezTo>
                  <a:cubicBezTo>
                    <a:pt x="1143" y="67"/>
                    <a:pt x="1118" y="55"/>
                    <a:pt x="1248" y="144"/>
                  </a:cubicBezTo>
                  <a:lnTo>
                    <a:pt x="0" y="144"/>
                  </a:lnTo>
                </a:path>
              </a:pathLst>
            </a:cu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236552" name="Rectangle 8"/>
          <p:cNvSpPr>
            <a:spLocks noChangeArrowheads="1"/>
          </p:cNvSpPr>
          <p:nvPr/>
        </p:nvSpPr>
        <p:spPr bwMode="auto">
          <a:xfrm>
            <a:off x="679450" y="1585913"/>
            <a:ext cx="4343400" cy="14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1963" indent="-187325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Use</a:t>
            </a:r>
            <a:endParaRPr lang="en-GB" altLang="en-US" sz="2400" i="0">
              <a:solidFill>
                <a:schemeClr val="tx1"/>
              </a:solidFill>
            </a:endParaRP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Compass held level, direction of travel arrow to centre line of diver’s body</a:t>
            </a:r>
          </a:p>
        </p:txBody>
      </p:sp>
      <p:sp>
        <p:nvSpPr>
          <p:cNvPr id="236553" name="Line 9"/>
          <p:cNvSpPr>
            <a:spLocks noChangeShapeType="1"/>
          </p:cNvSpPr>
          <p:nvPr/>
        </p:nvSpPr>
        <p:spPr bwMode="auto">
          <a:xfrm flipH="1" flipV="1">
            <a:off x="4775200" y="3848100"/>
            <a:ext cx="762000" cy="2286000"/>
          </a:xfrm>
          <a:prstGeom prst="line">
            <a:avLst/>
          </a:prstGeom>
          <a:noFill/>
          <a:ln w="38100">
            <a:solidFill>
              <a:srgbClr val="FF33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236554" name="Line 10"/>
          <p:cNvSpPr>
            <a:spLocks noChangeShapeType="1"/>
          </p:cNvSpPr>
          <p:nvPr/>
        </p:nvSpPr>
        <p:spPr bwMode="auto">
          <a:xfrm flipH="1">
            <a:off x="5232400" y="4762500"/>
            <a:ext cx="6096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236555" name="Group 11"/>
          <p:cNvGrpSpPr>
            <a:grpSpLocks/>
          </p:cNvGrpSpPr>
          <p:nvPr/>
        </p:nvGrpSpPr>
        <p:grpSpPr bwMode="auto">
          <a:xfrm>
            <a:off x="5689600" y="5448300"/>
            <a:ext cx="1600200" cy="641350"/>
            <a:chOff x="3888" y="3504"/>
            <a:chExt cx="1104" cy="404"/>
          </a:xfrm>
        </p:grpSpPr>
        <p:sp>
          <p:nvSpPr>
            <p:cNvPr id="40978" name="Text Box 12"/>
            <p:cNvSpPr txBox="1">
              <a:spLocks noChangeArrowheads="1"/>
            </p:cNvSpPr>
            <p:nvPr/>
          </p:nvSpPr>
          <p:spPr bwMode="auto">
            <a:xfrm>
              <a:off x="3888" y="3696"/>
              <a:ext cx="11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 eaLnBrk="0" hangingPunct="0">
                <a:spcBef>
                  <a:spcPts val="900"/>
                </a:spcBef>
                <a:spcAft>
                  <a:spcPts val="800"/>
                </a:spcAft>
                <a:defRPr sz="2000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ts val="300"/>
                </a:spcBef>
                <a:spcAft>
                  <a:spcPts val="600"/>
                </a:spcAft>
                <a:buClr>
                  <a:schemeClr val="accent1"/>
                </a:buClr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0"/>
                </a:spcBef>
                <a:spcAft>
                  <a:spcPts val="600"/>
                </a:spcAft>
                <a:buClr>
                  <a:schemeClr val="accent1"/>
                </a:buClr>
                <a:buSzPct val="100000"/>
                <a:buFont typeface="Arial" pitchFamily="34" charset="0"/>
                <a:buChar char="◦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0"/>
                </a:spcBef>
                <a:buClr>
                  <a:schemeClr val="tx2"/>
                </a:buClr>
                <a:buSzPct val="80000"/>
                <a:buFont typeface="Lucida Grande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0"/>
                </a:spcBef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Font typeface="Arial" pitchFamily="34" charset="0"/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40000"/>
                </a:spcBef>
                <a:spcAft>
                  <a:spcPct val="0"/>
                </a:spcAft>
              </a:pPr>
              <a:r>
                <a:rPr lang="en-US" altLang="en-US" sz="1600" i="0">
                  <a:solidFill>
                    <a:schemeClr val="tx1"/>
                  </a:solidFill>
                </a:rPr>
                <a:t>Bearing to site</a:t>
              </a:r>
              <a:endParaRPr lang="en-US" altLang="en-US" sz="1600" i="0">
                <a:solidFill>
                  <a:schemeClr val="accent2"/>
                </a:solidFill>
              </a:endParaRPr>
            </a:p>
          </p:txBody>
        </p:sp>
        <p:sp>
          <p:nvSpPr>
            <p:cNvPr id="40979" name="Line 13"/>
            <p:cNvSpPr>
              <a:spLocks noChangeShapeType="1"/>
            </p:cNvSpPr>
            <p:nvPr/>
          </p:nvSpPr>
          <p:spPr bwMode="auto">
            <a:xfrm flipH="1" flipV="1">
              <a:off x="3984" y="3504"/>
              <a:ext cx="33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236559" name="Line 15"/>
          <p:cNvSpPr>
            <a:spLocks noChangeShapeType="1"/>
          </p:cNvSpPr>
          <p:nvPr/>
        </p:nvSpPr>
        <p:spPr bwMode="auto">
          <a:xfrm flipH="1">
            <a:off x="6451600" y="4762500"/>
            <a:ext cx="6096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pic>
        <p:nvPicPr>
          <p:cNvPr id="236562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752600"/>
            <a:ext cx="14478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  <p:sp>
        <p:nvSpPr>
          <p:cNvPr id="236563" name="Line 19"/>
          <p:cNvSpPr>
            <a:spLocks noChangeShapeType="1"/>
          </p:cNvSpPr>
          <p:nvPr/>
        </p:nvSpPr>
        <p:spPr bwMode="auto">
          <a:xfrm flipV="1">
            <a:off x="6781800" y="1600200"/>
            <a:ext cx="1447800" cy="1828800"/>
          </a:xfrm>
          <a:prstGeom prst="line">
            <a:avLst/>
          </a:prstGeom>
          <a:noFill/>
          <a:ln w="38100">
            <a:solidFill>
              <a:srgbClr val="FF99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236564" name="Group 20"/>
          <p:cNvGrpSpPr>
            <a:grpSpLocks/>
          </p:cNvGrpSpPr>
          <p:nvPr/>
        </p:nvGrpSpPr>
        <p:grpSpPr bwMode="auto">
          <a:xfrm>
            <a:off x="5461000" y="4152900"/>
            <a:ext cx="914400" cy="1981200"/>
            <a:chOff x="3984" y="2544"/>
            <a:chExt cx="576" cy="1248"/>
          </a:xfrm>
        </p:grpSpPr>
        <p:sp>
          <p:nvSpPr>
            <p:cNvPr id="40976" name="Line 21"/>
            <p:cNvSpPr>
              <a:spLocks noChangeShapeType="1"/>
            </p:cNvSpPr>
            <p:nvPr/>
          </p:nvSpPr>
          <p:spPr bwMode="auto">
            <a:xfrm flipV="1">
              <a:off x="4032" y="2544"/>
              <a:ext cx="528" cy="124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pic>
          <p:nvPicPr>
            <p:cNvPr id="40977" name="Picture 2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63"/>
            <a:stretch>
              <a:fillRect/>
            </a:stretch>
          </p:blipFill>
          <p:spPr bwMode="auto">
            <a:xfrm>
              <a:off x="3984" y="2976"/>
              <a:ext cx="432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</p:grpSp>
      <p:sp>
        <p:nvSpPr>
          <p:cNvPr id="236567" name="Line 23"/>
          <p:cNvSpPr>
            <a:spLocks noChangeShapeType="1"/>
          </p:cNvSpPr>
          <p:nvPr/>
        </p:nvSpPr>
        <p:spPr bwMode="auto">
          <a:xfrm flipV="1">
            <a:off x="5537200" y="4152900"/>
            <a:ext cx="838200" cy="1981200"/>
          </a:xfrm>
          <a:prstGeom prst="line">
            <a:avLst/>
          </a:prstGeom>
          <a:noFill/>
          <a:ln w="38100">
            <a:solidFill>
              <a:srgbClr val="FF99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236568" name="Rectangle 24"/>
          <p:cNvSpPr>
            <a:spLocks noChangeArrowheads="1"/>
          </p:cNvSpPr>
          <p:nvPr/>
        </p:nvSpPr>
        <p:spPr bwMode="auto">
          <a:xfrm>
            <a:off x="679450" y="3011488"/>
            <a:ext cx="4343400" cy="68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1963" indent="-187325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Current - keep bearing but angle finning</a:t>
            </a:r>
          </a:p>
        </p:txBody>
      </p:sp>
      <p:sp>
        <p:nvSpPr>
          <p:cNvPr id="236569" name="Rectangle 25"/>
          <p:cNvSpPr>
            <a:spLocks noChangeArrowheads="1"/>
          </p:cNvSpPr>
          <p:nvPr/>
        </p:nvSpPr>
        <p:spPr bwMode="auto">
          <a:xfrm>
            <a:off x="679450" y="3719513"/>
            <a:ext cx="4343400" cy="269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84150" indent="-18256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76250" indent="-187325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Sources of error</a:t>
            </a:r>
            <a:endParaRPr lang="en-GB" altLang="en-US" sz="2400" i="0">
              <a:solidFill>
                <a:schemeClr val="tx1"/>
              </a:solidFill>
            </a:endParaRP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Magnetic influences</a:t>
            </a: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Wrecks</a:t>
            </a:r>
          </a:p>
          <a:p>
            <a:pPr lvl="2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Tx/>
              <a:buFont typeface="CommonBullets"/>
              <a:buChar char="#"/>
            </a:pPr>
            <a:r>
              <a:rPr lang="en-GB" altLang="en-US" sz="1800" i="0"/>
              <a:t>Any other ferrous metal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Disbelief!</a:t>
            </a:r>
          </a:p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Precaution</a:t>
            </a:r>
            <a:endParaRPr lang="en-GB" altLang="en-US" sz="2400" i="0">
              <a:solidFill>
                <a:schemeClr val="tx1"/>
              </a:solidFill>
            </a:endParaRP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Fixation!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6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6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65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36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23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36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6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36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36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36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365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365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365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365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365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365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365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6" grpId="0" autoUpdateAnimBg="0"/>
      <p:bldP spid="236552" grpId="0" build="p" bldLvl="2" autoUpdateAnimBg="0"/>
      <p:bldP spid="236553" grpId="0" animBg="1"/>
      <p:bldP spid="236554" grpId="0" animBg="1"/>
      <p:bldP spid="236559" grpId="0" animBg="1"/>
      <p:bldP spid="236563" grpId="0" animBg="1"/>
      <p:bldP spid="236567" grpId="0" animBg="1"/>
      <p:bldP spid="236568" grpId="0" build="p" bldLvl="3" autoUpdateAnimBg="0"/>
      <p:bldP spid="236569" grpId="0" build="p" bldLvl="3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50" smtClean="0"/>
              <a:t>Diving Torches</a:t>
            </a:r>
          </a:p>
        </p:txBody>
      </p:sp>
      <p:sp>
        <p:nvSpPr>
          <p:cNvPr id="237572" name="Rectangle 4"/>
          <p:cNvSpPr>
            <a:spLocks noChangeArrowheads="1"/>
          </p:cNvSpPr>
          <p:nvPr/>
        </p:nvSpPr>
        <p:spPr bwMode="auto">
          <a:xfrm>
            <a:off x="679450" y="1600200"/>
            <a:ext cx="4038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69900" indent="-18415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577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9867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558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130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702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2747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15000"/>
              </a:spcBef>
              <a:spcAft>
                <a:spcPct val="0"/>
              </a:spcAft>
              <a:buClrTx/>
            </a:pPr>
            <a:r>
              <a:rPr lang="en-GB" altLang="en-US" sz="2400" i="0">
                <a:solidFill>
                  <a:schemeClr val="accent2"/>
                </a:solidFill>
              </a:rPr>
              <a:t>Illuminates dive area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Colours, points of interest</a:t>
            </a:r>
          </a:p>
          <a:p>
            <a:pPr eaLnBrk="1" hangingPunct="1">
              <a:spcBef>
                <a:spcPct val="25000"/>
              </a:spcBef>
              <a:spcAft>
                <a:spcPct val="0"/>
              </a:spcAft>
              <a:buClrTx/>
            </a:pPr>
            <a:r>
              <a:rPr lang="en-GB" altLang="en-US" sz="2400" i="0">
                <a:solidFill>
                  <a:schemeClr val="accent2"/>
                </a:solidFill>
              </a:rPr>
              <a:t>Essential for night dives</a:t>
            </a:r>
            <a:endParaRPr lang="en-GB" altLang="en-US" i="0">
              <a:solidFill>
                <a:schemeClr val="accent2"/>
              </a:solidFill>
            </a:endParaRPr>
          </a:p>
          <a:p>
            <a:pPr eaLnBrk="1" hangingPunct="1">
              <a:spcBef>
                <a:spcPct val="25000"/>
              </a:spcBef>
              <a:spcAft>
                <a:spcPct val="0"/>
              </a:spcAft>
              <a:buClrTx/>
            </a:pPr>
            <a:r>
              <a:rPr lang="en-GB" altLang="en-US" sz="2400" i="0">
                <a:solidFill>
                  <a:schemeClr val="accent2"/>
                </a:solidFill>
              </a:rPr>
              <a:t>Many types of torch</a:t>
            </a:r>
            <a:endParaRPr lang="en-GB" altLang="en-US" b="0" i="0">
              <a:solidFill>
                <a:srgbClr val="000099"/>
              </a:solidFill>
            </a:endParaRP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Pressure rated 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Robust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Battery or rechargeable</a:t>
            </a:r>
          </a:p>
          <a:p>
            <a:pPr eaLnBrk="1" hangingPunct="1">
              <a:spcBef>
                <a:spcPct val="25000"/>
              </a:spcBef>
              <a:spcAft>
                <a:spcPct val="0"/>
              </a:spcAft>
              <a:buClrTx/>
            </a:pPr>
            <a:r>
              <a:rPr lang="en-GB" altLang="en-US" sz="2400" i="0">
                <a:solidFill>
                  <a:schemeClr val="accent2"/>
                </a:solidFill>
              </a:rPr>
              <a:t>Torch care</a:t>
            </a:r>
            <a:endParaRPr lang="en-GB" altLang="en-US" sz="2400" b="0" i="0">
              <a:solidFill>
                <a:schemeClr val="accent2"/>
              </a:solidFill>
            </a:endParaRP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Bulbs, O’ ring seals !</a:t>
            </a:r>
            <a:r>
              <a:rPr lang="en-GB" altLang="en-US" i="0">
                <a:solidFill>
                  <a:srgbClr val="000099"/>
                </a:solidFill>
              </a:rPr>
              <a:t> 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Wash after every dive</a:t>
            </a: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None/>
            </a:pPr>
            <a:r>
              <a:rPr lang="en-GB" altLang="en-US" sz="2400" i="0">
                <a:solidFill>
                  <a:schemeClr val="accent2"/>
                </a:solidFill>
              </a:rPr>
              <a:t>Torches &amp; safety</a:t>
            </a:r>
            <a:endParaRPr lang="en-GB" altLang="en-US" i="0">
              <a:solidFill>
                <a:srgbClr val="000099"/>
              </a:solidFill>
            </a:endParaRPr>
          </a:p>
          <a:p>
            <a:pPr lvl="1" eaLnBrk="1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Lights the diver’s position</a:t>
            </a:r>
          </a:p>
        </p:txBody>
      </p:sp>
      <p:pic>
        <p:nvPicPr>
          <p:cNvPr id="23757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2406650"/>
            <a:ext cx="3487738" cy="334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7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7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7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75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7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75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75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75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75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375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375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375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375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2" grpId="0" build="p" bldLvl="2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2750" smtClean="0"/>
              <a:t>Summary</a:t>
            </a:r>
            <a:endParaRPr lang="en-US" altLang="en-US" sz="2750" smtClean="0"/>
          </a:p>
        </p:txBody>
      </p:sp>
      <p:sp>
        <p:nvSpPr>
          <p:cNvPr id="238596" name="Rectangle 4"/>
          <p:cNvSpPr>
            <a:spLocks noChangeArrowheads="1"/>
          </p:cNvSpPr>
          <p:nvPr/>
        </p:nvSpPr>
        <p:spPr bwMode="auto">
          <a:xfrm>
            <a:off x="679450" y="1504950"/>
            <a:ext cx="4419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190500" indent="-188913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522288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Equipment &amp; Techniques 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Shot Lines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SMBs and DSMBs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Other surface detection aids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Distance Lines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Compass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Dive Torches</a:t>
            </a:r>
          </a:p>
          <a:p>
            <a:pPr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chemeClr val="accent2"/>
                </a:solidFill>
              </a:rPr>
              <a:t>Ensure all equipment 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Kept in good working order</a:t>
            </a:r>
          </a:p>
          <a:p>
            <a:pPr lvl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CommonBullets"/>
              <a:buChar char="!"/>
            </a:pPr>
            <a:r>
              <a:rPr lang="en-GB" altLang="en-US" i="0"/>
              <a:t>Washed/checked after each dive</a:t>
            </a:r>
          </a:p>
        </p:txBody>
      </p:sp>
      <p:pic>
        <p:nvPicPr>
          <p:cNvPr id="2385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2135188"/>
            <a:ext cx="2836863" cy="319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598" name="Rectangle 6"/>
          <p:cNvSpPr>
            <a:spLocks noChangeArrowheads="1"/>
          </p:cNvSpPr>
          <p:nvPr/>
        </p:nvSpPr>
        <p:spPr bwMode="auto">
          <a:xfrm>
            <a:off x="679450" y="5638800"/>
            <a:ext cx="55816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304800" indent="-2476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522288" indent="-2159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60525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79625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368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940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512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908425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25000"/>
              </a:spcBef>
              <a:spcAft>
                <a:spcPct val="0"/>
              </a:spcAft>
            </a:pPr>
            <a:r>
              <a:rPr lang="en-GB" altLang="en-US" sz="2400" i="0">
                <a:solidFill>
                  <a:srgbClr val="FF3300"/>
                </a:solidFill>
              </a:rPr>
              <a:t>PRACTICE - PRACTICE - PRACTICE</a:t>
            </a:r>
            <a:endParaRPr lang="en-GB" altLang="en-US" sz="2400" i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8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8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8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85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85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85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85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85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385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385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38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6" grpId="0" build="p" bldLvl="2" autoUpdateAnimBg="0"/>
      <p:bldP spid="238598" grpId="0" build="p" bldLvl="2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229350"/>
            <a:ext cx="584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40000"/>
              </a:spcBef>
              <a:spcAft>
                <a:spcPct val="0"/>
              </a:spcAft>
            </a:pPr>
            <a:r>
              <a:rPr lang="en-GB" altLang="en-US" sz="800" b="0" i="0">
                <a:solidFill>
                  <a:schemeClr val="accent2"/>
                </a:solidFill>
              </a:rPr>
              <a:t>ST3.</a:t>
            </a:r>
            <a:fld id="{F818BD21-48DC-4FE1-A936-BFC7DE4D8F57}" type="slidenum">
              <a:rPr lang="en-GB" altLang="en-US" sz="800" b="0" i="0">
                <a:solidFill>
                  <a:schemeClr val="accent2"/>
                </a:solidFill>
              </a:rPr>
              <a:pPr algn="ctr">
                <a:spcBef>
                  <a:spcPct val="40000"/>
                </a:spcBef>
                <a:spcAft>
                  <a:spcPct val="0"/>
                </a:spcAft>
              </a:pPr>
              <a:t>28</a:t>
            </a:fld>
            <a:endParaRPr lang="en-GB" altLang="en-US" sz="800" b="0" i="0">
              <a:solidFill>
                <a:schemeClr val="accent2"/>
              </a:solidFill>
            </a:endParaRPr>
          </a:p>
          <a:p>
            <a:pPr algn="ctr">
              <a:spcBef>
                <a:spcPct val="40000"/>
              </a:spcBef>
              <a:spcAft>
                <a:spcPct val="0"/>
              </a:spcAft>
            </a:pPr>
            <a:r>
              <a:rPr lang="en-GB" altLang="en-US" sz="800" b="0" i="0">
                <a:solidFill>
                  <a:schemeClr val="accent2"/>
                </a:solidFill>
              </a:rPr>
              <a:t>08/02</a:t>
            </a:r>
          </a:p>
        </p:txBody>
      </p:sp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algn="l" eaLnBrk="0" hangingPunct="0">
              <a:spcBef>
                <a:spcPts val="900"/>
              </a:spcBef>
              <a:spcAft>
                <a:spcPts val="80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◦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buClr>
                <a:schemeClr val="tx2"/>
              </a:buClr>
              <a:buSzPct val="80000"/>
              <a:buFont typeface="Lucida Grande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spcAft>
                <a:spcPct val="0"/>
              </a:spcAft>
            </a:pPr>
            <a:endParaRPr lang="en-US" altLang="en-US" sz="4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4">
    <a:dk1>
      <a:srgbClr val="4D565A"/>
    </a:dk1>
    <a:lt1>
      <a:srgbClr val="FFFFFF"/>
    </a:lt1>
    <a:dk2>
      <a:srgbClr val="22398B"/>
    </a:dk2>
    <a:lt2>
      <a:srgbClr val="E1E2E0"/>
    </a:lt2>
    <a:accent1>
      <a:srgbClr val="E30613"/>
    </a:accent1>
    <a:accent2>
      <a:srgbClr val="4D565A"/>
    </a:accent2>
    <a:accent3>
      <a:srgbClr val="36BCEE"/>
    </a:accent3>
    <a:accent4>
      <a:srgbClr val="08509F"/>
    </a:accent4>
    <a:accent5>
      <a:srgbClr val="EE7326"/>
    </a:accent5>
    <a:accent6>
      <a:srgbClr val="FFFFFF"/>
    </a:accent6>
    <a:hlink>
      <a:srgbClr val="E30613"/>
    </a:hlink>
    <a:folHlink>
      <a:srgbClr val="009CD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3255</TotalTime>
  <Words>1114</Words>
  <Application>Microsoft Office PowerPoint</Application>
  <PresentationFormat>On-screen Show (4:3)</PresentationFormat>
  <Paragraphs>277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Lucida Grande</vt:lpstr>
      <vt:lpstr>CommonBullets</vt:lpstr>
      <vt:lpstr>Times New Roman</vt:lpstr>
      <vt:lpstr>Wingdings</vt:lpstr>
      <vt:lpstr>1_BSAC VA template</vt:lpstr>
      <vt:lpstr>BSAC Sports Diver Training</vt:lpstr>
      <vt:lpstr>Equipment &amp; Techniques</vt:lpstr>
      <vt:lpstr>Shot Lines</vt:lpstr>
      <vt:lpstr>Shot Lines - Decompression</vt:lpstr>
      <vt:lpstr>Surface Marker Buoys (SMB)</vt:lpstr>
      <vt:lpstr>The SMB</vt:lpstr>
      <vt:lpstr>SMB - Deployment</vt:lpstr>
      <vt:lpstr>When to use a SMB</vt:lpstr>
      <vt:lpstr>SMB - Precautions</vt:lpstr>
      <vt:lpstr>Delayed SMB (DSMB)</vt:lpstr>
      <vt:lpstr>When to use a DSMB</vt:lpstr>
      <vt:lpstr>Types of DSMB - 1</vt:lpstr>
      <vt:lpstr>Types of DSMB - 2</vt:lpstr>
      <vt:lpstr>Methods of Deployment</vt:lpstr>
      <vt:lpstr>DSMB - Use &amp; Precautions</vt:lpstr>
      <vt:lpstr>DSMB - Use &amp; Precautions - 2</vt:lpstr>
      <vt:lpstr>DSMB – Diver to Surface Signals</vt:lpstr>
      <vt:lpstr>Additional Surface Aids</vt:lpstr>
      <vt:lpstr>Distance Lines</vt:lpstr>
      <vt:lpstr>Types of Distance Line</vt:lpstr>
      <vt:lpstr>Distance Lines - Use</vt:lpstr>
      <vt:lpstr>Lines and Safety</vt:lpstr>
      <vt:lpstr>The Diving Compass</vt:lpstr>
      <vt:lpstr>Compass Bearings</vt:lpstr>
      <vt:lpstr>Compass - Use &amp; Precautions</vt:lpstr>
      <vt:lpstr>Diving Torches</vt:lpstr>
      <vt:lpstr>Summary</vt:lpstr>
      <vt:lpstr>PowerPoint Presentation</vt:lpstr>
    </vt:vector>
  </TitlesOfParts>
  <Company>BSAC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BSAC Sports Diver Training</dc:title>
  <dc:creator>Lizzie Bird</dc:creator>
  <cp:lastModifiedBy>Watson Jim</cp:lastModifiedBy>
  <cp:revision>47</cp:revision>
  <cp:lastPrinted>2002-07-23T10:23:30Z</cp:lastPrinted>
  <dcterms:created xsi:type="dcterms:W3CDTF">2002-02-09T14:12:26Z</dcterms:created>
  <dcterms:modified xsi:type="dcterms:W3CDTF">2017-08-18T12:39:00Z</dcterms:modified>
</cp:coreProperties>
</file>