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9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71" r:id="rId11"/>
    <p:sldId id="266" r:id="rId12"/>
    <p:sldId id="267" r:id="rId13"/>
    <p:sldId id="268" r:id="rId14"/>
    <p:sldId id="269" r:id="rId15"/>
    <p:sldId id="270" r:id="rId16"/>
    <p:sldId id="274" r:id="rId17"/>
    <p:sldId id="273" r:id="rId18"/>
    <p:sldId id="272" r:id="rId19"/>
    <p:sldId id="275" r:id="rId20"/>
    <p:sldId id="276" r:id="rId21"/>
    <p:sldId id="277" r:id="rId22"/>
  </p:sldIdLst>
  <p:sldSz cx="9144000" cy="6858000" type="screen4x3"/>
  <p:notesSz cx="6888163" cy="10020300"/>
  <p:embeddedFontLst>
    <p:embeddedFont>
      <p:font typeface="CommonBullets" panose="020B0604020202020204"/>
      <p:regular r:id="rId25"/>
    </p:embeddedFont>
    <p:embeddedFont>
      <p:font typeface="ZapfDingbats BT" panose="05020102010704020609" pitchFamily="18" charset="2"/>
      <p:regular r:id="rId26"/>
    </p:embeddedFont>
  </p:embeddedFontLst>
  <p:defaultTextStyle>
    <a:defPPr>
      <a:defRPr lang="en-GB"/>
    </a:defPPr>
    <a:lvl1pPr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00"/>
    <a:srgbClr val="3366FF"/>
    <a:srgbClr val="99CCFF"/>
    <a:srgbClr val="66CCFF"/>
    <a:srgbClr val="FF0000"/>
    <a:srgbClr val="0066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09" autoAdjust="0"/>
    <p:restoredTop sz="94660"/>
  </p:normalViewPr>
  <p:slideViewPr>
    <p:cSldViewPr snapToGrid="0">
      <p:cViewPr>
        <p:scale>
          <a:sx n="83" d="100"/>
          <a:sy n="83" d="100"/>
        </p:scale>
        <p:origin x="-4332" y="-822"/>
      </p:cViewPr>
      <p:guideLst>
        <p:guide orient="horz" pos="779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89F0BFE4-035C-403E-B31A-9518A68E6E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30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759325"/>
            <a:ext cx="5049837" cy="45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45F057EE-F0B9-498E-A853-72A87BCE47E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6648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9B0A00-206A-4687-B348-E1C2C6AFD9C8}" type="slidenum">
              <a:rPr lang="en-GB" altLang="en-US"/>
              <a:pPr>
                <a:defRPr/>
              </a:pPr>
              <a:t>1</a:t>
            </a:fld>
            <a:endParaRPr lang="en-GB" altLang="en-US"/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304800" y="2559050"/>
            <a:ext cx="9661525" cy="4516438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2325" y="5516563"/>
            <a:ext cx="159543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2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rtlCol="0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0319" y="4795509"/>
            <a:ext cx="4101357" cy="553998"/>
          </a:xfrm>
        </p:spPr>
        <p:txBody>
          <a:bodyPr/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70319" y="1865976"/>
            <a:ext cx="8297883" cy="2862322"/>
          </a:xfrm>
        </p:spPr>
        <p:txBody>
          <a:bodyPr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98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66688" y="-207963"/>
            <a:ext cx="9475788" cy="7316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2325" y="5516563"/>
            <a:ext cx="159543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2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405688" y="-1754188"/>
            <a:ext cx="18640426" cy="1128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0319" y="4795509"/>
            <a:ext cx="4101357" cy="553998"/>
          </a:xfrm>
        </p:spPr>
        <p:txBody>
          <a:bodyPr/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70320" y="2558473"/>
            <a:ext cx="6150614" cy="2169825"/>
          </a:xfrm>
        </p:spPr>
        <p:txBody>
          <a:bodyPr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40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56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48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2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4513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329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9646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1034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23198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9950" y="698500"/>
            <a:ext cx="2879725" cy="539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pic>
        <p:nvPicPr>
          <p:cNvPr id="8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rtlCol="0"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736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730250"/>
            <a:ext cx="28797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95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4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2325" y="5516563"/>
            <a:ext cx="159543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rtlCol="0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848741E-004D-4E71-9243-29B19C281B47}" type="datetimeFigureOut">
              <a:rPr lang="en-US"/>
              <a:pPr>
                <a:defRPr/>
              </a:pPr>
              <a:t>8/18/2017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520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pic>
        <p:nvPicPr>
          <p:cNvPr id="8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263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730250"/>
            <a:ext cx="28797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152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pic>
        <p:nvPicPr>
          <p:cNvPr id="8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rtlCol="0"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692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2559050"/>
            <a:ext cx="9661525" cy="4516438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4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2325" y="5516563"/>
            <a:ext cx="159543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2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TextBox 13"/>
          <p:cNvSpPr txBox="1">
            <a:spLocks noChangeArrowheads="1"/>
          </p:cNvSpPr>
          <p:nvPr userDrawn="1"/>
        </p:nvSpPr>
        <p:spPr bwMode="auto">
          <a:xfrm>
            <a:off x="350838" y="4506913"/>
            <a:ext cx="60198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5000" b="0" smtClean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7" name="TextBox 14"/>
          <p:cNvSpPr txBox="1">
            <a:spLocks noChangeArrowheads="1"/>
          </p:cNvSpPr>
          <p:nvPr userDrawn="1"/>
        </p:nvSpPr>
        <p:spPr bwMode="auto">
          <a:xfrm>
            <a:off x="384175" y="5337175"/>
            <a:ext cx="56213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en-US" sz="1600" b="0" i="0" smtClean="0">
                <a:solidFill>
                  <a:schemeClr val="bg1"/>
                </a:solidFill>
              </a:rPr>
              <a:t>bsac.com</a:t>
            </a:r>
            <a:br>
              <a:rPr lang="en-US" altLang="en-US" sz="1600" b="0" i="0" smtClean="0">
                <a:solidFill>
                  <a:schemeClr val="bg1"/>
                </a:solidFill>
              </a:rPr>
            </a:br>
            <a:r>
              <a:rPr lang="en-US" altLang="en-US" sz="1600" b="0" i="0" smtClean="0">
                <a:solidFill>
                  <a:schemeClr val="bg1"/>
                </a:solidFill>
              </a:rPr>
              <a:t>facebook/britishsubaquaclub </a:t>
            </a:r>
            <a:r>
              <a:rPr lang="en-US" altLang="en-US" sz="1600" b="0" i="0" smtClean="0">
                <a:solidFill>
                  <a:schemeClr val="accent1"/>
                </a:solidFill>
              </a:rPr>
              <a:t> |  </a:t>
            </a:r>
            <a:r>
              <a:rPr lang="en-US" altLang="en-US" sz="1600" b="0" i="0" smtClean="0">
                <a:solidFill>
                  <a:schemeClr val="bg1"/>
                </a:solidFill>
              </a:rPr>
              <a:t>twitter.com/bsacdivers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1600" b="0" i="0" smtClean="0">
                <a:solidFill>
                  <a:schemeClr val="bg1"/>
                </a:solidFill>
              </a:rPr>
              <a:t>(0)151 350 6200 </a:t>
            </a:r>
            <a:r>
              <a:rPr lang="en-US" altLang="en-US" sz="1600" b="0" i="0" smtClean="0">
                <a:solidFill>
                  <a:schemeClr val="accent1"/>
                </a:solidFill>
              </a:rPr>
              <a:t> |  </a:t>
            </a:r>
            <a:r>
              <a:rPr lang="en-US" altLang="en-US" sz="1600" b="0" i="0" smtClean="0">
                <a:solidFill>
                  <a:schemeClr val="bg1"/>
                </a:solidFill>
              </a:rPr>
              <a:t>info@bsac.com</a:t>
            </a:r>
            <a:endParaRPr lang="en-US" altLang="en-US" sz="1600" b="0" smtClean="0">
              <a:solidFill>
                <a:schemeClr val="bg1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rtlCol="0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283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290513" y="-207963"/>
            <a:ext cx="9725026" cy="7307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3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2325" y="5534025"/>
            <a:ext cx="1595438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2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TextBox 13"/>
          <p:cNvSpPr txBox="1">
            <a:spLocks noChangeArrowheads="1"/>
          </p:cNvSpPr>
          <p:nvPr userDrawn="1"/>
        </p:nvSpPr>
        <p:spPr bwMode="auto">
          <a:xfrm>
            <a:off x="350838" y="2687638"/>
            <a:ext cx="6019800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5000" b="0" smtClean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6" name="TextBox 14"/>
          <p:cNvSpPr txBox="1">
            <a:spLocks noChangeArrowheads="1"/>
          </p:cNvSpPr>
          <p:nvPr userDrawn="1"/>
        </p:nvSpPr>
        <p:spPr bwMode="auto">
          <a:xfrm>
            <a:off x="384175" y="3519488"/>
            <a:ext cx="734695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en-US" sz="2000" b="0" i="0" smtClean="0">
                <a:solidFill>
                  <a:schemeClr val="bg1"/>
                </a:solidFill>
              </a:rPr>
              <a:t>bsac.com</a:t>
            </a:r>
            <a:br>
              <a:rPr lang="en-US" altLang="en-US" sz="2000" b="0" i="0" smtClean="0">
                <a:solidFill>
                  <a:schemeClr val="bg1"/>
                </a:solidFill>
              </a:rPr>
            </a:br>
            <a:r>
              <a:rPr lang="en-US" altLang="en-US" sz="2000" b="0" i="0" smtClean="0">
                <a:solidFill>
                  <a:schemeClr val="bg1"/>
                </a:solidFill>
              </a:rPr>
              <a:t>facebook/britishsubaquaclub </a:t>
            </a:r>
            <a:r>
              <a:rPr lang="en-US" altLang="en-US" sz="2000" b="0" i="0" smtClean="0">
                <a:solidFill>
                  <a:schemeClr val="accent1"/>
                </a:solidFill>
              </a:rPr>
              <a:t> |  </a:t>
            </a:r>
            <a:r>
              <a:rPr lang="en-US" altLang="en-US" sz="2000" b="0" i="0" smtClean="0">
                <a:solidFill>
                  <a:schemeClr val="bg1"/>
                </a:solidFill>
              </a:rPr>
              <a:t>twitter.com/bsacdivers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2000" b="0" i="0" smtClean="0">
                <a:solidFill>
                  <a:schemeClr val="bg1"/>
                </a:solidFill>
              </a:rPr>
              <a:t>(0)151 350 6200 </a:t>
            </a:r>
            <a:r>
              <a:rPr lang="en-US" altLang="en-US" sz="2000" b="0" i="0" smtClean="0">
                <a:solidFill>
                  <a:schemeClr val="accent1"/>
                </a:solidFill>
              </a:rPr>
              <a:t> |  </a:t>
            </a:r>
            <a:r>
              <a:rPr lang="en-US" altLang="en-US" sz="2000" b="0" i="0" smtClean="0">
                <a:solidFill>
                  <a:schemeClr val="bg1"/>
                </a:solidFill>
              </a:rPr>
              <a:t>info@bsac.com</a:t>
            </a:r>
            <a:endParaRPr lang="en-US" altLang="en-US" sz="2000" b="0" smtClean="0">
              <a:solidFill>
                <a:schemeClr val="bg1"/>
              </a:solidFill>
            </a:endParaRPr>
          </a:p>
        </p:txBody>
      </p:sp>
      <p:pic>
        <p:nvPicPr>
          <p:cNvPr id="7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405688" y="-1754188"/>
            <a:ext cx="18640426" cy="1128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014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95400"/>
            <a:ext cx="77724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GB" altLang="en-US" noProof="0" smtClean="0"/>
              <a:t>Click to edit Master title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00800" cy="1446550"/>
          </a:xfrm>
          <a:effectLst/>
        </p:spPr>
        <p:txBody>
          <a:bodyPr/>
          <a:lstStyle>
            <a:lvl1pPr algn="ctr">
              <a:defRPr sz="4400" b="0" i="0" baseline="0">
                <a:effectLst/>
              </a:defRPr>
            </a:lvl1pPr>
          </a:lstStyle>
          <a:p>
            <a:pPr lvl="0"/>
            <a:r>
              <a:rPr lang="en-GB" altLang="en-US" noProof="0" dirty="0" smtClean="0"/>
              <a:t>Click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841971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18440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493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893763"/>
            <a:ext cx="822960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27213"/>
            <a:ext cx="8229600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5575" y="142875"/>
            <a:ext cx="5262563" cy="2524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250" b="0" i="0" dirty="0" smtClean="0">
              <a:cs typeface="Arial"/>
            </a:endParaRPr>
          </a:p>
        </p:txBody>
      </p:sp>
      <p:sp>
        <p:nvSpPr>
          <p:cNvPr id="1029" name="TextBox 7"/>
          <p:cNvSpPr txBox="1">
            <a:spLocks noChangeArrowheads="1"/>
          </p:cNvSpPr>
          <p:nvPr/>
        </p:nvSpPr>
        <p:spPr bwMode="auto">
          <a:xfrm>
            <a:off x="1617663" y="1730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1030" name="Picture 10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3"/>
          <p:cNvSpPr txBox="1">
            <a:spLocks/>
          </p:cNvSpPr>
          <p:nvPr/>
        </p:nvSpPr>
        <p:spPr>
          <a:xfrm>
            <a:off x="155575" y="142875"/>
            <a:ext cx="5262563" cy="2524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50" b="0" i="0" dirty="0" smtClean="0">
                <a:solidFill>
                  <a:srgbClr val="4D565A"/>
                </a:solidFill>
                <a:cs typeface="Arial"/>
              </a:rPr>
              <a:t>Sport Diver | ST2 Diver Rescue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  <p:sldLayoutId id="2147483927" r:id="rId16"/>
    <p:sldLayoutId id="2147483928" r:id="rId17"/>
    <p:sldLayoutId id="2147483929" r:id="rId18"/>
    <p:sldLayoutId id="2147483930" r:id="rId19"/>
    <p:sldLayoutId id="2147483910" r:id="rId20"/>
    <p:sldLayoutId id="2147483911" r:id="rId2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7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defTabSz="457200" rtl="0" eaLnBrk="0" fontAlgn="base" hangingPunct="0">
        <a:spcBef>
          <a:spcPts val="900"/>
        </a:spcBef>
        <a:spcAft>
          <a:spcPts val="800"/>
        </a:spcAft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0825" indent="-250825" algn="l" defTabSz="457200" rtl="0" eaLnBrk="0" fontAlgn="base" hangingPunct="0">
        <a:spcBef>
          <a:spcPts val="300"/>
        </a:spcBef>
        <a:spcAft>
          <a:spcPts val="60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3238" indent="-250825" algn="l" defTabSz="457200" rtl="0" eaLnBrk="0" fontAlgn="base" hangingPunct="0">
        <a:spcBef>
          <a:spcPct val="0"/>
        </a:spcBef>
        <a:spcAft>
          <a:spcPts val="600"/>
        </a:spcAft>
        <a:buClr>
          <a:schemeClr val="accent1"/>
        </a:buClr>
        <a:buSzPct val="100000"/>
        <a:buFont typeface="Arial" pitchFamily="34" charset="0"/>
        <a:buChar char="◦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0000"/>
        <a:buFont typeface="Lucida Grande"/>
        <a:buChar char="-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0" fontAlgn="base" hangingPunct="0">
        <a:spcBef>
          <a:spcPct val="0"/>
        </a:spcBef>
        <a:spcAft>
          <a:spcPct val="0"/>
        </a:spcAft>
        <a:buClr>
          <a:schemeClr val="accent2"/>
        </a:buClr>
        <a:buFont typeface="Arial" pitchFamily="34" charset="0"/>
        <a:buChar char="»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BSAC Sports Diver Training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81125" y="3771900"/>
            <a:ext cx="6400800" cy="979488"/>
          </a:xfrm>
        </p:spPr>
        <p:txBody>
          <a:bodyPr/>
          <a:lstStyle/>
          <a:p>
            <a:pPr eaLnBrk="1" hangingPunct="1"/>
            <a:r>
              <a:rPr lang="en-US" altLang="en-US" smtClean="0"/>
              <a:t>Diver Rescue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Diver Rescue</a:t>
            </a:r>
          </a:p>
        </p:txBody>
      </p:sp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685800" y="1565275"/>
            <a:ext cx="4094163" cy="469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685800" indent="-287338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rgbClr val="FF0000"/>
                </a:solidFill>
              </a:rPr>
              <a:t>Aims</a:t>
            </a:r>
            <a:endParaRPr lang="en-GB" altLang="en-US" sz="2400" i="0">
              <a:solidFill>
                <a:schemeClr val="accent2"/>
              </a:solidFill>
            </a:endParaRP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Anticipation, planning and awareness by divers 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Prevents problems before they happen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Prepares them to give assistance if problems arise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Prepares them to effect a rescue if necessary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Rescue Skills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Types of rescue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Practical session</a:t>
            </a:r>
          </a:p>
        </p:txBody>
      </p:sp>
      <p:pic>
        <p:nvPicPr>
          <p:cNvPr id="267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8900" y="2424113"/>
            <a:ext cx="3338513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67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7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7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7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72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8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Effective Rescues</a:t>
            </a:r>
          </a:p>
        </p:txBody>
      </p:sp>
      <p:sp>
        <p:nvSpPr>
          <p:cNvPr id="266244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631950"/>
            <a:ext cx="3983038" cy="3186113"/>
          </a:xfrm>
        </p:spPr>
        <p:txBody>
          <a:bodyPr/>
          <a:lstStyle/>
          <a:p>
            <a:pPr eaLnBrk="1" hangingPunct="1"/>
            <a:r>
              <a:rPr lang="en-GB" altLang="en-US" smtClean="0"/>
              <a:t>Rely upon</a:t>
            </a:r>
          </a:p>
          <a:p>
            <a:pPr lvl="1" eaLnBrk="1" hangingPunct="1"/>
            <a:r>
              <a:rPr lang="en-GB" altLang="en-US" smtClean="0"/>
              <a:t>Training and experience</a:t>
            </a:r>
          </a:p>
          <a:p>
            <a:pPr lvl="1" eaLnBrk="1" hangingPunct="1"/>
            <a:r>
              <a:rPr lang="en-GB" altLang="en-US" smtClean="0"/>
              <a:t>Well organised diving and surface support</a:t>
            </a:r>
          </a:p>
          <a:p>
            <a:pPr lvl="1" eaLnBrk="1" hangingPunct="1"/>
            <a:r>
              <a:rPr lang="en-GB" altLang="en-US" smtClean="0"/>
              <a:t>Practised rescue skills</a:t>
            </a:r>
          </a:p>
          <a:p>
            <a:pPr lvl="2" eaLnBrk="1" hangingPunct="1"/>
            <a:r>
              <a:rPr lang="en-GB" altLang="en-US" smtClean="0"/>
              <a:t>CBL, AS</a:t>
            </a:r>
          </a:p>
          <a:p>
            <a:pPr lvl="2" eaLnBrk="1" hangingPunct="1"/>
            <a:r>
              <a:rPr lang="en-GB" altLang="en-US" smtClean="0"/>
              <a:t>Basic Life Support (BLS) - </a:t>
            </a:r>
          </a:p>
          <a:p>
            <a:pPr lvl="2" eaLnBrk="1" hangingPunct="1">
              <a:buFont typeface="CommonBullets"/>
              <a:buNone/>
            </a:pPr>
            <a:r>
              <a:rPr lang="en-GB" altLang="en-US" smtClean="0"/>
              <a:t>	Rescue Breathing (RB)</a:t>
            </a:r>
          </a:p>
          <a:p>
            <a:pPr lvl="2" eaLnBrk="1" hangingPunct="1">
              <a:buFont typeface="CommonBullets"/>
              <a:buNone/>
            </a:pPr>
            <a:r>
              <a:rPr lang="en-GB" altLang="en-US" smtClean="0"/>
              <a:t>	Chest Compressions (CC)</a:t>
            </a:r>
          </a:p>
        </p:txBody>
      </p:sp>
      <p:sp>
        <p:nvSpPr>
          <p:cNvPr id="266245" name="Rectangle 5"/>
          <p:cNvSpPr>
            <a:spLocks noChangeArrowheads="1"/>
          </p:cNvSpPr>
          <p:nvPr/>
        </p:nvSpPr>
        <p:spPr bwMode="auto">
          <a:xfrm>
            <a:off x="685800" y="5065713"/>
            <a:ext cx="48228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None/>
            </a:pPr>
            <a:r>
              <a:rPr lang="en-GB" altLang="en-US" i="0">
                <a:solidFill>
                  <a:srgbClr val="FF0000"/>
                </a:solidFill>
              </a:rPr>
              <a:t>The Buddy system</a:t>
            </a:r>
            <a:endParaRPr lang="en-GB" altLang="en-US" i="0">
              <a:solidFill>
                <a:schemeClr val="accent2"/>
              </a:solidFill>
            </a:endParaRP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Anticipation and planning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Buddy check - every dive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Monitoring throughout dive</a:t>
            </a:r>
          </a:p>
        </p:txBody>
      </p:sp>
      <p:pic>
        <p:nvPicPr>
          <p:cNvPr id="266246" name="Picture 6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6388" y="2166938"/>
            <a:ext cx="28575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66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6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6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6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6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6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66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6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66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66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66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66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66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2" grpId="0" autoUpdateAnimBg="0"/>
      <p:bldP spid="266244" grpId="0" build="p" bldLvl="3" autoUpdateAnimBg="0"/>
      <p:bldP spid="266245" grpId="0" build="p" bldLvl="3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Pre-dive Buddy awareness</a:t>
            </a:r>
          </a:p>
        </p:txBody>
      </p:sp>
      <p:sp>
        <p:nvSpPr>
          <p:cNvPr id="268294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771650"/>
            <a:ext cx="4381500" cy="4343400"/>
          </a:xfrm>
        </p:spPr>
        <p:txBody>
          <a:bodyPr/>
          <a:lstStyle/>
          <a:p>
            <a:pPr eaLnBrk="1" hangingPunct="1"/>
            <a:r>
              <a:rPr lang="en-US" altLang="en-US" smtClean="0"/>
              <a:t>Typical indications</a:t>
            </a:r>
          </a:p>
          <a:p>
            <a:pPr lvl="1" eaLnBrk="1" hangingPunct="1"/>
            <a:r>
              <a:rPr lang="en-US" altLang="en-US" smtClean="0"/>
              <a:t>Nervous or reluctant</a:t>
            </a:r>
          </a:p>
          <a:p>
            <a:pPr lvl="1" eaLnBrk="1" hangingPunct="1"/>
            <a:r>
              <a:rPr lang="en-US" altLang="en-US" smtClean="0"/>
              <a:t>Excuses or repeated questions</a:t>
            </a:r>
          </a:p>
          <a:p>
            <a:pPr lvl="1" eaLnBrk="1" hangingPunct="1"/>
            <a:r>
              <a:rPr lang="en-US" altLang="en-US" smtClean="0"/>
              <a:t>Stress indicators</a:t>
            </a:r>
          </a:p>
          <a:p>
            <a:pPr lvl="1" eaLnBrk="1" hangingPunct="1"/>
            <a:r>
              <a:rPr lang="en-US" altLang="en-US" smtClean="0"/>
              <a:t>Slow kit up or constant fiddling</a:t>
            </a:r>
          </a:p>
          <a:p>
            <a:pPr eaLnBrk="1" hangingPunct="1"/>
            <a:r>
              <a:rPr lang="en-US" altLang="en-US" smtClean="0"/>
              <a:t>Concerns need to be resolved</a:t>
            </a:r>
          </a:p>
          <a:p>
            <a:pPr lvl="1" eaLnBrk="1" hangingPunct="1"/>
            <a:r>
              <a:rPr lang="en-US" altLang="en-US" smtClean="0"/>
              <a:t>Adapt the dive plan</a:t>
            </a:r>
          </a:p>
          <a:p>
            <a:pPr lvl="1" eaLnBrk="1" hangingPunct="1"/>
            <a:r>
              <a:rPr lang="en-US" altLang="en-US" smtClean="0"/>
              <a:t>More suitable dive site</a:t>
            </a:r>
          </a:p>
          <a:p>
            <a:pPr lvl="1" eaLnBrk="1" hangingPunct="1"/>
            <a:r>
              <a:rPr lang="en-US" altLang="en-US" smtClean="0"/>
              <a:t>Peer pressure</a:t>
            </a:r>
          </a:p>
        </p:txBody>
      </p:sp>
      <p:pic>
        <p:nvPicPr>
          <p:cNvPr id="268293" name="Picture 5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6675" y="2460625"/>
            <a:ext cx="3411538" cy="269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8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68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8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8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8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8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8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682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82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68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682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0" grpId="0" autoUpdateAnimBg="0"/>
      <p:bldP spid="268294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Buddy awareness on a dive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95450"/>
            <a:ext cx="4667250" cy="4038600"/>
          </a:xfrm>
        </p:spPr>
        <p:txBody>
          <a:bodyPr/>
          <a:lstStyle/>
          <a:p>
            <a:pPr eaLnBrk="1" hangingPunct="1"/>
            <a:r>
              <a:rPr lang="en-US" altLang="en-US" smtClean="0"/>
              <a:t>Buddy reactions</a:t>
            </a:r>
          </a:p>
          <a:p>
            <a:pPr lvl="1" eaLnBrk="1" hangingPunct="1"/>
            <a:r>
              <a:rPr lang="en-US" altLang="en-US" smtClean="0"/>
              <a:t>Stopping for no reason</a:t>
            </a:r>
          </a:p>
          <a:p>
            <a:pPr lvl="1" eaLnBrk="1" hangingPunct="1"/>
            <a:r>
              <a:rPr lang="en-US" altLang="en-US" smtClean="0"/>
              <a:t>Preoccupation with kit</a:t>
            </a:r>
          </a:p>
          <a:p>
            <a:pPr lvl="1" eaLnBrk="1" hangingPunct="1"/>
            <a:r>
              <a:rPr lang="en-US" altLang="en-US" smtClean="0"/>
              <a:t>Slow response to signals</a:t>
            </a:r>
          </a:p>
          <a:p>
            <a:pPr lvl="1" eaLnBrk="1" hangingPunct="1"/>
            <a:r>
              <a:rPr lang="en-US" altLang="en-US" smtClean="0"/>
              <a:t>Rapid breathing</a:t>
            </a:r>
          </a:p>
          <a:p>
            <a:pPr lvl="1" eaLnBrk="1" hangingPunct="1"/>
            <a:r>
              <a:rPr lang="en-US" altLang="en-US" smtClean="0"/>
              <a:t>Wide staring eyes</a:t>
            </a:r>
          </a:p>
          <a:p>
            <a:pPr eaLnBrk="1" hangingPunct="1"/>
            <a:r>
              <a:rPr lang="en-US" altLang="en-US" smtClean="0"/>
              <a:t>Resolve quickly</a:t>
            </a:r>
          </a:p>
          <a:p>
            <a:pPr lvl="1" eaLnBrk="1" hangingPunct="1"/>
            <a:r>
              <a:rPr lang="en-US" altLang="en-US" smtClean="0"/>
              <a:t>Stop or move to buddy</a:t>
            </a:r>
          </a:p>
          <a:p>
            <a:pPr lvl="1" eaLnBrk="1" hangingPunct="1"/>
            <a:r>
              <a:rPr lang="en-US" altLang="en-US" smtClean="0"/>
              <a:t>OK? Problem?</a:t>
            </a:r>
          </a:p>
          <a:p>
            <a:pPr lvl="1" eaLnBrk="1" hangingPunct="1"/>
            <a:r>
              <a:rPr lang="en-US" altLang="en-US" smtClean="0"/>
              <a:t>Not OK, gentle but firm contact</a:t>
            </a:r>
          </a:p>
          <a:p>
            <a:pPr lvl="1" eaLnBrk="1" hangingPunct="1"/>
            <a:r>
              <a:rPr lang="en-US" altLang="en-US" smtClean="0"/>
              <a:t>Abort dive</a:t>
            </a:r>
          </a:p>
        </p:txBody>
      </p:sp>
      <p:pic>
        <p:nvPicPr>
          <p:cNvPr id="269316" name="Picture 4"/>
          <p:cNvPicPr>
            <a:picLocks noChangeAspect="1" noChangeArrowheads="1"/>
          </p:cNvPicPr>
          <p:nvPr/>
        </p:nvPicPr>
        <p:blipFill>
          <a:blip r:embed="rId2" cstate="screen">
            <a:lum brigh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67" r="4688"/>
          <a:stretch>
            <a:fillRect/>
          </a:stretch>
        </p:blipFill>
        <p:spPr bwMode="auto">
          <a:xfrm>
            <a:off x="5394325" y="2333625"/>
            <a:ext cx="3363913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9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69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9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69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69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4" grpId="0" autoUpdateAnimBg="0"/>
      <p:bldP spid="269315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Rescue - to the surface</a:t>
            </a:r>
          </a:p>
        </p:txBody>
      </p:sp>
      <p:sp>
        <p:nvSpPr>
          <p:cNvPr id="270339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695450"/>
            <a:ext cx="489585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Diver out of gas</a:t>
            </a:r>
          </a:p>
          <a:p>
            <a:pPr lvl="1" eaLnBrk="1" hangingPunct="1"/>
            <a:r>
              <a:rPr lang="en-US" altLang="en-US" smtClean="0"/>
              <a:t>AS ascent</a:t>
            </a:r>
          </a:p>
        </p:txBody>
      </p:sp>
      <p:sp>
        <p:nvSpPr>
          <p:cNvPr id="270340" name="Rectangle 1028"/>
          <p:cNvSpPr>
            <a:spLocks noChangeArrowheads="1"/>
          </p:cNvSpPr>
          <p:nvPr/>
        </p:nvSpPr>
        <p:spPr bwMode="auto">
          <a:xfrm>
            <a:off x="685800" y="2439988"/>
            <a:ext cx="47498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US" altLang="en-US" sz="2400" i="0">
                <a:solidFill>
                  <a:schemeClr val="accent2"/>
                </a:solidFill>
              </a:rPr>
              <a:t>Incapable/unconscious diver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CBL</a:t>
            </a:r>
          </a:p>
        </p:txBody>
      </p:sp>
      <p:sp>
        <p:nvSpPr>
          <p:cNvPr id="270341" name="Rectangle 1029"/>
          <p:cNvSpPr>
            <a:spLocks noChangeArrowheads="1"/>
          </p:cNvSpPr>
          <p:nvPr/>
        </p:nvSpPr>
        <p:spPr bwMode="auto">
          <a:xfrm>
            <a:off x="674688" y="3216275"/>
            <a:ext cx="4344987" cy="303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US" altLang="en-US" sz="2400" i="0">
                <a:solidFill>
                  <a:schemeClr val="accent2"/>
                </a:solidFill>
              </a:rPr>
              <a:t>Rescue ascents - </a:t>
            </a:r>
            <a:r>
              <a:rPr lang="en-US" altLang="en-US" sz="2400" i="0">
                <a:solidFill>
                  <a:srgbClr val="FF0000"/>
                </a:solidFill>
              </a:rPr>
              <a:t>Urgent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Ascend directly to surface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May mean ignoring decompression stops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Divers safer at surface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DCI can be treated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Actions to take in case of oxygen convulsions</a:t>
            </a:r>
            <a:endParaRPr lang="en-US" altLang="en-US" i="0"/>
          </a:p>
        </p:txBody>
      </p:sp>
      <p:grpSp>
        <p:nvGrpSpPr>
          <p:cNvPr id="270342" name="Group 1030"/>
          <p:cNvGrpSpPr>
            <a:grpSpLocks/>
          </p:cNvGrpSpPr>
          <p:nvPr/>
        </p:nvGrpSpPr>
        <p:grpSpPr bwMode="auto">
          <a:xfrm>
            <a:off x="7124700" y="2030413"/>
            <a:ext cx="1666875" cy="3357562"/>
            <a:chOff x="1120" y="1187"/>
            <a:chExt cx="1109" cy="2415"/>
          </a:xfrm>
        </p:grpSpPr>
        <p:sp>
          <p:nvSpPr>
            <p:cNvPr id="26634" name="Text Box 1031"/>
            <p:cNvSpPr txBox="1">
              <a:spLocks noChangeArrowheads="1"/>
            </p:cNvSpPr>
            <p:nvPr/>
          </p:nvSpPr>
          <p:spPr bwMode="auto">
            <a:xfrm>
              <a:off x="1120" y="3097"/>
              <a:ext cx="1108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GB" altLang="en-US" i="0">
                  <a:solidFill>
                    <a:schemeClr val="accent2"/>
                  </a:solidFill>
                </a:rPr>
                <a:t>Controlled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GB" altLang="en-US" i="0">
                  <a:solidFill>
                    <a:schemeClr val="accent2"/>
                  </a:solidFill>
                </a:rPr>
                <a:t>Buoyant Lift</a:t>
              </a:r>
            </a:p>
          </p:txBody>
        </p:sp>
        <p:pic>
          <p:nvPicPr>
            <p:cNvPr id="26635" name="Picture 1032" descr="Rescu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" y="1187"/>
              <a:ext cx="1105" cy="1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0345" name="Group 1033"/>
          <p:cNvGrpSpPr>
            <a:grpSpLocks/>
          </p:cNvGrpSpPr>
          <p:nvPr/>
        </p:nvGrpSpPr>
        <p:grpSpPr bwMode="auto">
          <a:xfrm>
            <a:off x="5335588" y="2049463"/>
            <a:ext cx="1679575" cy="3187700"/>
            <a:chOff x="3360" y="1692"/>
            <a:chExt cx="1296" cy="2236"/>
          </a:xfrm>
        </p:grpSpPr>
        <p:sp>
          <p:nvSpPr>
            <p:cNvPr id="26632" name="Text Box 1034"/>
            <p:cNvSpPr txBox="1">
              <a:spLocks noChangeArrowheads="1"/>
            </p:cNvSpPr>
            <p:nvPr/>
          </p:nvSpPr>
          <p:spPr bwMode="auto">
            <a:xfrm>
              <a:off x="3464" y="3650"/>
              <a:ext cx="1090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GB" altLang="en-US" i="0">
                  <a:solidFill>
                    <a:schemeClr val="accent2"/>
                  </a:solidFill>
                </a:rPr>
                <a:t>AS ascent</a:t>
              </a:r>
            </a:p>
          </p:txBody>
        </p:sp>
        <p:pic>
          <p:nvPicPr>
            <p:cNvPr id="26633" name="Picture 1035" descr="AAS ascent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1692"/>
              <a:ext cx="1296" cy="1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0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7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70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0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7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70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70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0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0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70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70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8" grpId="0" autoUpdateAnimBg="0"/>
      <p:bldP spid="270339" grpId="0" build="p" bldLvl="2" autoUpdateAnimBg="0"/>
      <p:bldP spid="270340" grpId="0" build="p" bldLvl="2" autoUpdateAnimBg="0"/>
      <p:bldP spid="270341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Surface Tows to Shore</a:t>
            </a:r>
          </a:p>
        </p:txBody>
      </p:sp>
      <p:sp>
        <p:nvSpPr>
          <p:cNvPr id="272388" name="Rectangle 1028"/>
          <p:cNvSpPr>
            <a:spLocks noChangeArrowheads="1"/>
          </p:cNvSpPr>
          <p:nvPr/>
        </p:nvSpPr>
        <p:spPr bwMode="auto">
          <a:xfrm>
            <a:off x="657225" y="3382963"/>
            <a:ext cx="4100513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Conscious casualty 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Reassure</a:t>
            </a:r>
          </a:p>
        </p:txBody>
      </p:sp>
      <p:sp>
        <p:nvSpPr>
          <p:cNvPr id="272389" name="Rectangle 1029"/>
          <p:cNvSpPr>
            <a:spLocks noChangeArrowheads="1"/>
          </p:cNvSpPr>
          <p:nvPr/>
        </p:nvSpPr>
        <p:spPr bwMode="auto">
          <a:xfrm>
            <a:off x="685800" y="4148138"/>
            <a:ext cx="4235450" cy="73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Unconscious casualty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Remove mask, mouthpiece and extend airway</a:t>
            </a:r>
          </a:p>
        </p:txBody>
      </p:sp>
      <p:sp>
        <p:nvSpPr>
          <p:cNvPr id="272390" name="Rectangle 1030"/>
          <p:cNvSpPr>
            <a:spLocks noChangeArrowheads="1"/>
          </p:cNvSpPr>
          <p:nvPr/>
        </p:nvSpPr>
        <p:spPr bwMode="auto">
          <a:xfrm>
            <a:off x="685800" y="5308600"/>
            <a:ext cx="42116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42875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Non Breathing casualty</a:t>
            </a:r>
          </a:p>
        </p:txBody>
      </p:sp>
      <p:sp>
        <p:nvSpPr>
          <p:cNvPr id="272391" name="Rectangle 1031"/>
          <p:cNvSpPr>
            <a:spLocks noChangeArrowheads="1"/>
          </p:cNvSpPr>
          <p:nvPr/>
        </p:nvSpPr>
        <p:spPr bwMode="auto">
          <a:xfrm>
            <a:off x="685800" y="1412875"/>
            <a:ext cx="4100513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rgbClr val="FF0000"/>
                </a:solidFill>
              </a:rPr>
              <a:t>Summon help</a:t>
            </a:r>
          </a:p>
        </p:txBody>
      </p:sp>
      <p:pic>
        <p:nvPicPr>
          <p:cNvPr id="272392" name="Picture 103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92" r="703" b="5127"/>
          <a:stretch>
            <a:fillRect/>
          </a:stretch>
        </p:blipFill>
        <p:spPr bwMode="auto">
          <a:xfrm>
            <a:off x="5419725" y="1739900"/>
            <a:ext cx="2701925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2393" name="Rectangle 1033"/>
          <p:cNvSpPr>
            <a:spLocks noChangeArrowheads="1"/>
          </p:cNvSpPr>
          <p:nvPr/>
        </p:nvSpPr>
        <p:spPr bwMode="auto">
          <a:xfrm>
            <a:off x="685800" y="1824038"/>
            <a:ext cx="4638675" cy="129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tabLst>
                <a:tab pos="900113" algn="l"/>
              </a:tabLs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900113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2032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tabLst>
                <a:tab pos="900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900113" indent="263525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tabLst>
                <a:tab pos="900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552700" indent="-228600" algn="l" eaLnBrk="0" hangingPunct="0">
              <a:spcBef>
                <a:spcPct val="0"/>
              </a:spcBef>
              <a:buFont typeface="Arial" pitchFamily="34" charset="0"/>
              <a:buChar char="»"/>
              <a:tabLst>
                <a:tab pos="900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30099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tabLst>
                <a:tab pos="900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4671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tabLst>
                <a:tab pos="900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9243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tabLst>
                <a:tab pos="900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3815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tabLst>
                <a:tab pos="900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Ensure casualty buoyant at surface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Fully inflate BC - face clear of water</a:t>
            </a:r>
          </a:p>
          <a:p>
            <a:pPr lvl="3">
              <a:spcBef>
                <a:spcPct val="10000"/>
              </a:spcBef>
              <a:buClr>
                <a:schemeClr val="accent2"/>
              </a:buClr>
              <a:buSzTx/>
              <a:buFontTx/>
              <a:buChar char="–"/>
            </a:pPr>
            <a:r>
              <a:rPr lang="en-GB" altLang="en-US" sz="1800" i="0"/>
              <a:t>Consider removing weights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Summon assistance</a:t>
            </a:r>
          </a:p>
        </p:txBody>
      </p:sp>
      <p:sp>
        <p:nvSpPr>
          <p:cNvPr id="272398" name="Rectangle 1038"/>
          <p:cNvSpPr>
            <a:spLocks noChangeArrowheads="1"/>
          </p:cNvSpPr>
          <p:nvPr/>
        </p:nvSpPr>
        <p:spPr bwMode="auto">
          <a:xfrm>
            <a:off x="685800" y="5765800"/>
            <a:ext cx="4211638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Remove mask, mouthpiece and give RB for 1 minute i.e. 10RBs</a:t>
            </a:r>
          </a:p>
        </p:txBody>
      </p:sp>
      <p:pic>
        <p:nvPicPr>
          <p:cNvPr id="272399" name="Picture 103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421" b="6166"/>
          <a:stretch>
            <a:fillRect/>
          </a:stretch>
        </p:blipFill>
        <p:spPr bwMode="auto">
          <a:xfrm>
            <a:off x="5429250" y="4076700"/>
            <a:ext cx="2695575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7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2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2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72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2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72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72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72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72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72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272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72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8" grpId="0" build="p" bldLvl="2" autoUpdateAnimBg="0"/>
      <p:bldP spid="272389" grpId="0" build="p" bldLvl="2" autoUpdateAnimBg="0"/>
      <p:bldP spid="272390" grpId="0" autoUpdateAnimBg="0"/>
      <p:bldP spid="272391" grpId="0" autoUpdateAnimBg="0"/>
      <p:bldP spid="272393" grpId="0" build="p" bldLvl="3" autoUpdateAnimBg="0"/>
      <p:bldP spid="27239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07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Landing casualty - Shore</a:t>
            </a:r>
          </a:p>
        </p:txBody>
      </p:sp>
      <p:sp>
        <p:nvSpPr>
          <p:cNvPr id="273412" name="Rectangle 3076"/>
          <p:cNvSpPr>
            <a:spLocks noChangeArrowheads="1"/>
          </p:cNvSpPr>
          <p:nvPr/>
        </p:nvSpPr>
        <p:spPr bwMode="auto">
          <a:xfrm>
            <a:off x="396875" y="1981200"/>
            <a:ext cx="3722688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Standing depth</a:t>
            </a:r>
          </a:p>
        </p:txBody>
      </p:sp>
      <p:sp>
        <p:nvSpPr>
          <p:cNvPr id="273413" name="Rectangle 3077"/>
          <p:cNvSpPr>
            <a:spLocks noChangeArrowheads="1"/>
          </p:cNvSpPr>
          <p:nvPr/>
        </p:nvSpPr>
        <p:spPr bwMode="auto">
          <a:xfrm>
            <a:off x="382588" y="4457700"/>
            <a:ext cx="37226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Lift from water</a:t>
            </a:r>
            <a:endParaRPr lang="en-GB" altLang="en-US" i="0"/>
          </a:p>
        </p:txBody>
      </p:sp>
      <p:sp>
        <p:nvSpPr>
          <p:cNvPr id="273414" name="Rectangle 3078"/>
          <p:cNvSpPr>
            <a:spLocks noChangeArrowheads="1"/>
          </p:cNvSpPr>
          <p:nvPr/>
        </p:nvSpPr>
        <p:spPr bwMode="auto">
          <a:xfrm>
            <a:off x="368300" y="4970463"/>
            <a:ext cx="4068763" cy="8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Contact emergency services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Continue BLS</a:t>
            </a:r>
          </a:p>
        </p:txBody>
      </p:sp>
      <p:pic>
        <p:nvPicPr>
          <p:cNvPr id="273416" name="Picture 308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787"/>
          <a:stretch>
            <a:fillRect/>
          </a:stretch>
        </p:blipFill>
        <p:spPr bwMode="auto">
          <a:xfrm>
            <a:off x="4365625" y="3913188"/>
            <a:ext cx="2781300" cy="24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3419" name="Picture 30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1747838"/>
            <a:ext cx="27463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3420" name="Rectangle 3084"/>
          <p:cNvSpPr>
            <a:spLocks noChangeArrowheads="1"/>
          </p:cNvSpPr>
          <p:nvPr/>
        </p:nvSpPr>
        <p:spPr bwMode="auto">
          <a:xfrm>
            <a:off x="409575" y="2528888"/>
            <a:ext cx="3736975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Symbol" pitchFamily="18" charset="2"/>
              <a:buChar char=""/>
            </a:pPr>
            <a:r>
              <a:rPr lang="en-US" altLang="en-US" i="0"/>
              <a:t>De-kit and land as quickly as possible WITHOUT further rescue breathing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endParaRPr lang="en-GB" altLang="en-US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3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73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3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3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73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73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73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2" grpId="0" autoUpdateAnimBg="0"/>
      <p:bldP spid="273413" grpId="0" autoUpdateAnimBg="0"/>
      <p:bldP spid="273414" grpId="0" build="p" bldLvl="2" autoUpdateAnimBg="0"/>
      <p:bldP spid="27342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Landing Casualty - Boat</a:t>
            </a:r>
          </a:p>
        </p:txBody>
      </p:sp>
      <p:sp>
        <p:nvSpPr>
          <p:cNvPr id="274435" name="Rectangle 2051"/>
          <p:cNvSpPr>
            <a:spLocks noGrp="1" noChangeArrowheads="1"/>
          </p:cNvSpPr>
          <p:nvPr>
            <p:ph idx="1"/>
          </p:nvPr>
        </p:nvSpPr>
        <p:spPr>
          <a:xfrm>
            <a:off x="685800" y="1695450"/>
            <a:ext cx="3752850" cy="2305050"/>
          </a:xfrm>
        </p:spPr>
        <p:txBody>
          <a:bodyPr/>
          <a:lstStyle/>
          <a:p>
            <a:pPr eaLnBrk="1" hangingPunct="1"/>
            <a:r>
              <a:rPr lang="en-US" altLang="en-US" smtClean="0"/>
              <a:t>Assistance available</a:t>
            </a:r>
          </a:p>
          <a:p>
            <a:pPr lvl="1" eaLnBrk="1" hangingPunct="1"/>
            <a:r>
              <a:rPr lang="en-GB" altLang="en-US" smtClean="0"/>
              <a:t>De-Kit and remove from water as quickly as possible WITHOUT further RB</a:t>
            </a:r>
            <a:endParaRPr lang="en-US" altLang="en-US" smtClean="0"/>
          </a:p>
        </p:txBody>
      </p:sp>
      <p:sp>
        <p:nvSpPr>
          <p:cNvPr id="274437" name="Rectangle 2053"/>
          <p:cNvSpPr>
            <a:spLocks noChangeArrowheads="1"/>
          </p:cNvSpPr>
          <p:nvPr/>
        </p:nvSpPr>
        <p:spPr bwMode="auto">
          <a:xfrm>
            <a:off x="685800" y="3776663"/>
            <a:ext cx="413385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Contact emergency services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Continue BLS</a:t>
            </a:r>
          </a:p>
        </p:txBody>
      </p:sp>
      <p:pic>
        <p:nvPicPr>
          <p:cNvPr id="274440" name="Picture 2056" descr="Rescue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1641475"/>
            <a:ext cx="2268538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441" name="Picture 2057" descr="Rescue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4825" y="3708400"/>
            <a:ext cx="1446213" cy="26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4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7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7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74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74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4" grpId="0" autoUpdateAnimBg="0"/>
      <p:bldP spid="274435" grpId="0" build="p" bldLvl="2" autoUpdateAnimBg="0"/>
      <p:bldP spid="274437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In Water Life Support Sequence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795588" y="1768475"/>
            <a:ext cx="1733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Make Buoyant</a:t>
            </a:r>
          </a:p>
        </p:txBody>
      </p:sp>
      <p:sp>
        <p:nvSpPr>
          <p:cNvPr id="30724" name="Line 6"/>
          <p:cNvSpPr>
            <a:spLocks noChangeShapeType="1"/>
          </p:cNvSpPr>
          <p:nvPr/>
        </p:nvSpPr>
        <p:spPr bwMode="auto">
          <a:xfrm>
            <a:off x="3586163" y="2187575"/>
            <a:ext cx="0" cy="30480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25" name="Rectangle 7"/>
          <p:cNvSpPr>
            <a:spLocks noChangeArrowheads="1"/>
          </p:cNvSpPr>
          <p:nvPr/>
        </p:nvSpPr>
        <p:spPr bwMode="auto">
          <a:xfrm>
            <a:off x="2763838" y="2543175"/>
            <a:ext cx="1758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Extend Airway</a:t>
            </a:r>
          </a:p>
        </p:txBody>
      </p:sp>
      <p:sp>
        <p:nvSpPr>
          <p:cNvPr id="30726" name="Line 22"/>
          <p:cNvSpPr>
            <a:spLocks noChangeShapeType="1"/>
          </p:cNvSpPr>
          <p:nvPr/>
        </p:nvSpPr>
        <p:spPr bwMode="auto">
          <a:xfrm>
            <a:off x="3600450" y="2990850"/>
            <a:ext cx="0" cy="38100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27" name="Rectangle 23"/>
          <p:cNvSpPr>
            <a:spLocks noChangeArrowheads="1"/>
          </p:cNvSpPr>
          <p:nvPr/>
        </p:nvSpPr>
        <p:spPr bwMode="auto">
          <a:xfrm>
            <a:off x="2322513" y="3422650"/>
            <a:ext cx="2657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RB for 1 minute</a:t>
            </a:r>
          </a:p>
        </p:txBody>
      </p:sp>
      <p:sp>
        <p:nvSpPr>
          <p:cNvPr id="30728" name="Rectangle 30"/>
          <p:cNvSpPr>
            <a:spLocks noChangeArrowheads="1"/>
          </p:cNvSpPr>
          <p:nvPr/>
        </p:nvSpPr>
        <p:spPr bwMode="auto">
          <a:xfrm>
            <a:off x="2286000" y="5486400"/>
            <a:ext cx="26574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De-Kit and Land/recover</a:t>
            </a:r>
          </a:p>
        </p:txBody>
      </p:sp>
      <p:sp>
        <p:nvSpPr>
          <p:cNvPr id="30729" name="Line 31"/>
          <p:cNvSpPr>
            <a:spLocks noChangeShapeType="1"/>
          </p:cNvSpPr>
          <p:nvPr/>
        </p:nvSpPr>
        <p:spPr bwMode="auto">
          <a:xfrm>
            <a:off x="3609975" y="3854450"/>
            <a:ext cx="0" cy="38100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30" name="Rectangle 33"/>
          <p:cNvSpPr>
            <a:spLocks noChangeArrowheads="1"/>
          </p:cNvSpPr>
          <p:nvPr/>
        </p:nvSpPr>
        <p:spPr bwMode="auto">
          <a:xfrm>
            <a:off x="2022475" y="4300538"/>
            <a:ext cx="32385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Tow to shore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or RB while waiting for boat</a:t>
            </a:r>
          </a:p>
        </p:txBody>
      </p:sp>
      <p:sp>
        <p:nvSpPr>
          <p:cNvPr id="30731" name="Line 34"/>
          <p:cNvSpPr>
            <a:spLocks noChangeShapeType="1"/>
          </p:cNvSpPr>
          <p:nvPr/>
        </p:nvSpPr>
        <p:spPr bwMode="auto">
          <a:xfrm>
            <a:off x="3608388" y="5024438"/>
            <a:ext cx="0" cy="38100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81635" name="Picture 3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63" y="2579688"/>
            <a:ext cx="269557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8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4" grpId="0" autoUpdateAnimBg="0"/>
      <p:bldP spid="30724" grpId="0" animBg="1"/>
      <p:bldP spid="30725" grpId="0"/>
      <p:bldP spid="30726" grpId="0" animBg="1"/>
      <p:bldP spid="30727" grpId="0"/>
      <p:bldP spid="30728" grpId="0"/>
      <p:bldP spid="30729" grpId="0" animBg="1"/>
      <p:bldP spid="30730" grpId="0"/>
      <p:bldP spid="307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905000" y="457200"/>
            <a:ext cx="7002463" cy="609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Priorities of BLS – Dr ABC</a:t>
            </a:r>
          </a:p>
        </p:txBody>
      </p:sp>
      <p:sp>
        <p:nvSpPr>
          <p:cNvPr id="276483" name="Rectangle 2051"/>
          <p:cNvSpPr>
            <a:spLocks noGrp="1" noChangeArrowheads="1"/>
          </p:cNvSpPr>
          <p:nvPr>
            <p:ph idx="1"/>
          </p:nvPr>
        </p:nvSpPr>
        <p:spPr>
          <a:xfrm>
            <a:off x="685800" y="1695450"/>
            <a:ext cx="7691438" cy="4343400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solidFill>
                  <a:srgbClr val="FF0000"/>
                </a:solidFill>
              </a:rPr>
              <a:t>D</a:t>
            </a:r>
            <a:r>
              <a:rPr lang="en-US" altLang="en-US" smtClean="0"/>
              <a:t>anger - to casualty and rescuer</a:t>
            </a:r>
          </a:p>
          <a:p>
            <a:pPr eaLnBrk="1" hangingPunct="1"/>
            <a:r>
              <a:rPr lang="en-US" altLang="en-US" sz="2800" smtClean="0">
                <a:solidFill>
                  <a:srgbClr val="FF0000"/>
                </a:solidFill>
              </a:rPr>
              <a:t>R</a:t>
            </a:r>
            <a:r>
              <a:rPr lang="en-US" altLang="en-US" smtClean="0"/>
              <a:t>esponse</a:t>
            </a:r>
          </a:p>
          <a:p>
            <a:pPr lvl="1" eaLnBrk="1" hangingPunct="1"/>
            <a:r>
              <a:rPr lang="en-US" altLang="en-US" smtClean="0">
                <a:solidFill>
                  <a:srgbClr val="FF0000"/>
                </a:solidFill>
              </a:rPr>
              <a:t>A</a:t>
            </a:r>
            <a:r>
              <a:rPr lang="en-US" altLang="en-US" sz="1800" smtClean="0"/>
              <a:t> </a:t>
            </a:r>
            <a:r>
              <a:rPr lang="en-US" altLang="en-US" smtClean="0"/>
              <a:t>- </a:t>
            </a:r>
            <a:r>
              <a:rPr lang="en-US" altLang="en-US" smtClean="0">
                <a:solidFill>
                  <a:srgbClr val="FF0000"/>
                </a:solidFill>
              </a:rPr>
              <a:t>A</a:t>
            </a:r>
            <a:r>
              <a:rPr lang="en-US" altLang="en-US" smtClean="0"/>
              <a:t>lert</a:t>
            </a:r>
          </a:p>
          <a:p>
            <a:pPr lvl="1" eaLnBrk="1" hangingPunct="1"/>
            <a:r>
              <a:rPr lang="en-US" altLang="en-US" smtClean="0">
                <a:solidFill>
                  <a:srgbClr val="FF0000"/>
                </a:solidFill>
              </a:rPr>
              <a:t>V</a:t>
            </a:r>
            <a:r>
              <a:rPr lang="en-US" altLang="en-US" smtClean="0"/>
              <a:t> - Responds to </a:t>
            </a:r>
            <a:r>
              <a:rPr lang="en-US" altLang="en-US" smtClean="0">
                <a:solidFill>
                  <a:srgbClr val="FF0000"/>
                </a:solidFill>
              </a:rPr>
              <a:t>V</a:t>
            </a:r>
            <a:r>
              <a:rPr lang="en-US" altLang="en-US" smtClean="0"/>
              <a:t>oice</a:t>
            </a:r>
          </a:p>
          <a:p>
            <a:pPr lvl="1" eaLnBrk="1" hangingPunct="1"/>
            <a:r>
              <a:rPr lang="en-US" altLang="en-US" smtClean="0">
                <a:solidFill>
                  <a:srgbClr val="FF0000"/>
                </a:solidFill>
              </a:rPr>
              <a:t>P</a:t>
            </a:r>
            <a:r>
              <a:rPr lang="en-US" altLang="en-US" smtClean="0"/>
              <a:t> - Responds to </a:t>
            </a:r>
            <a:r>
              <a:rPr lang="en-US" altLang="en-US" smtClean="0">
                <a:solidFill>
                  <a:srgbClr val="FF0000"/>
                </a:solidFill>
              </a:rPr>
              <a:t>P</a:t>
            </a:r>
            <a:r>
              <a:rPr lang="en-US" altLang="en-US" smtClean="0"/>
              <a:t>ain</a:t>
            </a:r>
          </a:p>
          <a:p>
            <a:pPr lvl="1" eaLnBrk="1" hangingPunct="1"/>
            <a:r>
              <a:rPr lang="en-US" altLang="en-US" smtClean="0">
                <a:solidFill>
                  <a:srgbClr val="FF0000"/>
                </a:solidFill>
              </a:rPr>
              <a:t>U</a:t>
            </a:r>
            <a:r>
              <a:rPr lang="en-US" altLang="en-US" smtClean="0"/>
              <a:t> - </a:t>
            </a:r>
            <a:r>
              <a:rPr lang="en-US" altLang="en-US" smtClean="0">
                <a:solidFill>
                  <a:srgbClr val="FF0000"/>
                </a:solidFill>
              </a:rPr>
              <a:t>U</a:t>
            </a:r>
            <a:r>
              <a:rPr lang="en-US" altLang="en-US" smtClean="0"/>
              <a:t>nresponsive</a:t>
            </a:r>
          </a:p>
          <a:p>
            <a:pPr eaLnBrk="1" hangingPunct="1"/>
            <a:r>
              <a:rPr lang="en-US" altLang="en-US" sz="2800" smtClean="0">
                <a:solidFill>
                  <a:srgbClr val="FF0000"/>
                </a:solidFill>
              </a:rPr>
              <a:t>A</a:t>
            </a:r>
            <a:r>
              <a:rPr lang="en-US" altLang="en-US" smtClean="0"/>
              <a:t>irway - clear of obstructions</a:t>
            </a:r>
          </a:p>
          <a:p>
            <a:pPr eaLnBrk="1" hangingPunct="1"/>
            <a:r>
              <a:rPr lang="en-US" altLang="en-US" sz="2800" smtClean="0">
                <a:solidFill>
                  <a:srgbClr val="FF0000"/>
                </a:solidFill>
              </a:rPr>
              <a:t>B</a:t>
            </a:r>
            <a:r>
              <a:rPr lang="en-US" altLang="en-US" smtClean="0"/>
              <a:t>reathing - check for normal breathing (10 secs.)</a:t>
            </a:r>
          </a:p>
          <a:p>
            <a:pPr eaLnBrk="1" hangingPunct="1"/>
            <a:r>
              <a:rPr lang="en-US" altLang="en-US" sz="2800" smtClean="0">
                <a:solidFill>
                  <a:srgbClr val="FF0000"/>
                </a:solidFill>
              </a:rPr>
              <a:t>C</a:t>
            </a:r>
            <a:r>
              <a:rPr lang="en-US" altLang="en-US" smtClean="0"/>
              <a:t>irculation – Cardiac Compressions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6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6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76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276483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Airway</a:t>
            </a:r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19250"/>
            <a:ext cx="3352800" cy="1714500"/>
          </a:xfrm>
        </p:spPr>
        <p:txBody>
          <a:bodyPr/>
          <a:lstStyle/>
          <a:p>
            <a:pPr eaLnBrk="1" hangingPunct="1"/>
            <a:r>
              <a:rPr lang="en-US" altLang="en-US" smtClean="0"/>
              <a:t>Clear the airway</a:t>
            </a:r>
          </a:p>
          <a:p>
            <a:pPr lvl="1" eaLnBrk="1" hangingPunct="1"/>
            <a:r>
              <a:rPr lang="en-US" altLang="en-US" smtClean="0"/>
              <a:t>Foreign objects</a:t>
            </a:r>
          </a:p>
          <a:p>
            <a:pPr lvl="1" eaLnBrk="1" hangingPunct="1"/>
            <a:r>
              <a:rPr lang="en-US" altLang="en-US" smtClean="0"/>
              <a:t>Tongue</a:t>
            </a:r>
          </a:p>
          <a:p>
            <a:pPr lvl="1" eaLnBrk="1" hangingPunct="1"/>
            <a:r>
              <a:rPr lang="en-US" altLang="en-US" smtClean="0"/>
              <a:t>Neck extension</a:t>
            </a:r>
          </a:p>
        </p:txBody>
      </p:sp>
      <p:sp>
        <p:nvSpPr>
          <p:cNvPr id="277508" name="Rectangle 4"/>
          <p:cNvSpPr>
            <a:spLocks noChangeArrowheads="1"/>
          </p:cNvSpPr>
          <p:nvPr/>
        </p:nvSpPr>
        <p:spPr bwMode="auto">
          <a:xfrm>
            <a:off x="685800" y="5981700"/>
            <a:ext cx="33528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Check for breathing</a:t>
            </a:r>
          </a:p>
        </p:txBody>
      </p:sp>
      <p:grpSp>
        <p:nvGrpSpPr>
          <p:cNvPr id="277515" name="Group 11"/>
          <p:cNvGrpSpPr>
            <a:grpSpLocks/>
          </p:cNvGrpSpPr>
          <p:nvPr/>
        </p:nvGrpSpPr>
        <p:grpSpPr bwMode="auto">
          <a:xfrm>
            <a:off x="1644650" y="2849563"/>
            <a:ext cx="6251575" cy="3001962"/>
            <a:chOff x="1036" y="1795"/>
            <a:chExt cx="3938" cy="1891"/>
          </a:xfrm>
        </p:grpSpPr>
        <p:grpSp>
          <p:nvGrpSpPr>
            <p:cNvPr id="32774" name="Group 5"/>
            <p:cNvGrpSpPr>
              <a:grpSpLocks/>
            </p:cNvGrpSpPr>
            <p:nvPr/>
          </p:nvGrpSpPr>
          <p:grpSpPr bwMode="auto">
            <a:xfrm>
              <a:off x="1036" y="2157"/>
              <a:ext cx="1788" cy="1519"/>
              <a:chOff x="2414" y="1618"/>
              <a:chExt cx="1479" cy="1258"/>
            </a:xfrm>
          </p:grpSpPr>
          <p:sp>
            <p:nvSpPr>
              <p:cNvPr id="32778" name="Text Box 6"/>
              <p:cNvSpPr txBox="1">
                <a:spLocks noChangeArrowheads="1"/>
              </p:cNvSpPr>
              <p:nvPr/>
            </p:nvSpPr>
            <p:spPr bwMode="auto">
              <a:xfrm>
                <a:off x="2421" y="2478"/>
                <a:ext cx="1450" cy="3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 eaLnBrk="0" hangingPunct="0">
                  <a:spcBef>
                    <a:spcPts val="900"/>
                  </a:spcBef>
                  <a:spcAft>
                    <a:spcPts val="800"/>
                  </a:spcAft>
                  <a:defRPr sz="2000" b="1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algn="l" eaLnBrk="0" hangingPunct="0">
                  <a:spcBef>
                    <a:spcPts val="30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algn="l" eaLnBrk="0" hangingPunct="0">
                  <a:spcBef>
                    <a:spcPct val="0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Arial" pitchFamily="34" charset="0"/>
                  <a:buChar char="◦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algn="l" eaLnBrk="0" hangingPunct="0">
                  <a:spcBef>
                    <a:spcPct val="0"/>
                  </a:spcBef>
                  <a:buClr>
                    <a:schemeClr val="tx2"/>
                  </a:buClr>
                  <a:buSzPct val="80000"/>
                  <a:buFont typeface="Lucida Grande"/>
                  <a:buChar char="-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algn="l" eaLnBrk="0" hangingPunct="0">
                  <a:spcBef>
                    <a:spcPct val="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en-GB" altLang="en-US" sz="2200" i="0">
                    <a:solidFill>
                      <a:schemeClr val="accent2"/>
                    </a:solidFill>
                  </a:rPr>
                  <a:t>Airway blocked by tongue</a:t>
                </a:r>
                <a:endParaRPr lang="en-GB" altLang="en-US" sz="1800" b="0" i="0">
                  <a:solidFill>
                    <a:schemeClr val="accent2"/>
                  </a:solidFill>
                  <a:latin typeface="ZapfDingbats BT" pitchFamily="18" charset="2"/>
                </a:endParaRPr>
              </a:p>
            </p:txBody>
          </p:sp>
          <p:pic>
            <p:nvPicPr>
              <p:cNvPr id="32779" name="Picture 7" descr="airwyc"/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4" y="1618"/>
                <a:ext cx="1479" cy="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2775" name="Group 8"/>
            <p:cNvGrpSpPr>
              <a:grpSpLocks/>
            </p:cNvGrpSpPr>
            <p:nvPr/>
          </p:nvGrpSpPr>
          <p:grpSpPr bwMode="auto">
            <a:xfrm>
              <a:off x="3012" y="1795"/>
              <a:ext cx="1962" cy="1891"/>
              <a:chOff x="3756" y="1326"/>
              <a:chExt cx="1715" cy="1527"/>
            </a:xfrm>
          </p:grpSpPr>
          <p:sp>
            <p:nvSpPr>
              <p:cNvPr id="32776" name="Text Box 9"/>
              <p:cNvSpPr txBox="1">
                <a:spLocks noChangeArrowheads="1"/>
              </p:cNvSpPr>
              <p:nvPr/>
            </p:nvSpPr>
            <p:spPr bwMode="auto">
              <a:xfrm>
                <a:off x="3756" y="2465"/>
                <a:ext cx="1654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 eaLnBrk="0" hangingPunct="0">
                  <a:spcBef>
                    <a:spcPts val="900"/>
                  </a:spcBef>
                  <a:spcAft>
                    <a:spcPts val="800"/>
                  </a:spcAft>
                  <a:defRPr sz="2000" b="1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algn="l" eaLnBrk="0" hangingPunct="0">
                  <a:spcBef>
                    <a:spcPts val="30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algn="l" eaLnBrk="0" hangingPunct="0">
                  <a:spcBef>
                    <a:spcPct val="0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Arial" pitchFamily="34" charset="0"/>
                  <a:buChar char="◦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algn="l" eaLnBrk="0" hangingPunct="0">
                  <a:spcBef>
                    <a:spcPct val="0"/>
                  </a:spcBef>
                  <a:buClr>
                    <a:schemeClr val="tx2"/>
                  </a:buClr>
                  <a:buSzPct val="80000"/>
                  <a:buFont typeface="Lucida Grande"/>
                  <a:buChar char="-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algn="l" eaLnBrk="0" hangingPunct="0">
                  <a:spcBef>
                    <a:spcPct val="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en-GB" altLang="en-US" sz="2200" i="0">
                    <a:solidFill>
                      <a:schemeClr val="accent2"/>
                    </a:solidFill>
                  </a:rPr>
                  <a:t>Head tilt/chin lift clears airway</a:t>
                </a:r>
                <a:endParaRPr lang="en-GB" altLang="en-US" sz="1800" b="0" i="0">
                  <a:latin typeface="ZapfDingbats BT" pitchFamily="18" charset="2"/>
                </a:endParaRPr>
              </a:p>
            </p:txBody>
          </p:sp>
          <p:pic>
            <p:nvPicPr>
              <p:cNvPr id="32777" name="Picture 10" descr="airwyb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8" y="1326"/>
                <a:ext cx="1613" cy="11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77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6" grpId="0" autoUpdateAnimBg="0"/>
      <p:bldP spid="277507" grpId="0" build="p" bldLvl="2" autoUpdateAnimBg="0"/>
      <p:bldP spid="27750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Recovery position</a:t>
            </a:r>
          </a:p>
        </p:txBody>
      </p:sp>
      <p:sp>
        <p:nvSpPr>
          <p:cNvPr id="278532" name="Rectangle 2052"/>
          <p:cNvSpPr>
            <a:spLocks noChangeArrowheads="1"/>
          </p:cNvSpPr>
          <p:nvPr/>
        </p:nvSpPr>
        <p:spPr bwMode="auto">
          <a:xfrm>
            <a:off x="800100" y="1973263"/>
            <a:ext cx="7648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346075" indent="-288925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50938" indent="-287338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If casualty breathing place in recovery position</a:t>
            </a:r>
          </a:p>
        </p:txBody>
      </p:sp>
      <p:grpSp>
        <p:nvGrpSpPr>
          <p:cNvPr id="278533" name="Group 2053"/>
          <p:cNvGrpSpPr>
            <a:grpSpLocks/>
          </p:cNvGrpSpPr>
          <p:nvPr/>
        </p:nvGrpSpPr>
        <p:grpSpPr bwMode="auto">
          <a:xfrm>
            <a:off x="1122363" y="2779713"/>
            <a:ext cx="3200400" cy="3111500"/>
            <a:chOff x="798" y="1751"/>
            <a:chExt cx="2016" cy="1960"/>
          </a:xfrm>
        </p:grpSpPr>
        <p:pic>
          <p:nvPicPr>
            <p:cNvPr id="33800" name="Picture 2054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" y="1751"/>
              <a:ext cx="1851" cy="1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33801" name="Rectangle 2055"/>
            <p:cNvSpPr>
              <a:spLocks noChangeArrowheads="1"/>
            </p:cNvSpPr>
            <p:nvPr/>
          </p:nvSpPr>
          <p:spPr bwMode="auto">
            <a:xfrm>
              <a:off x="798" y="3375"/>
              <a:ext cx="1927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346075" indent="-288925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50938" indent="-287338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755775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98675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558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130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702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274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35000"/>
                </a:spcBef>
                <a:spcAft>
                  <a:spcPct val="0"/>
                </a:spcAft>
              </a:pPr>
              <a:r>
                <a:rPr lang="en-GB" altLang="en-US" sz="2400" i="0">
                  <a:solidFill>
                    <a:schemeClr val="accent2"/>
                  </a:solidFill>
                </a:rPr>
                <a:t>The ‘how’ position</a:t>
              </a:r>
            </a:p>
          </p:txBody>
        </p:sp>
      </p:grpSp>
      <p:grpSp>
        <p:nvGrpSpPr>
          <p:cNvPr id="278536" name="Group 2056"/>
          <p:cNvGrpSpPr>
            <a:grpSpLocks/>
          </p:cNvGrpSpPr>
          <p:nvPr/>
        </p:nvGrpSpPr>
        <p:grpSpPr bwMode="auto">
          <a:xfrm>
            <a:off x="4452938" y="2697163"/>
            <a:ext cx="3549650" cy="3260725"/>
            <a:chOff x="2896" y="1699"/>
            <a:chExt cx="2236" cy="2054"/>
          </a:xfrm>
        </p:grpSpPr>
        <p:pic>
          <p:nvPicPr>
            <p:cNvPr id="33798" name="Picture 205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" y="1699"/>
              <a:ext cx="1701" cy="14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33799" name="Rectangle 2058"/>
            <p:cNvSpPr>
              <a:spLocks noChangeArrowheads="1"/>
            </p:cNvSpPr>
            <p:nvPr/>
          </p:nvSpPr>
          <p:spPr bwMode="auto">
            <a:xfrm>
              <a:off x="2896" y="3362"/>
              <a:ext cx="2236" cy="3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346075" indent="-288925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50938" indent="-287338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755775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98675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558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130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702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274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Bef>
                  <a:spcPct val="35000"/>
                </a:spcBef>
                <a:spcAft>
                  <a:spcPct val="0"/>
                </a:spcAft>
              </a:pPr>
              <a:r>
                <a:rPr lang="en-GB" altLang="en-US" sz="2400" i="0">
                  <a:solidFill>
                    <a:schemeClr val="accent2"/>
                  </a:solidFill>
                </a:rPr>
                <a:t>   More stable position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8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78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78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Unresponsive  Casualty</a:t>
            </a:r>
          </a:p>
        </p:txBody>
      </p:sp>
      <p:sp>
        <p:nvSpPr>
          <p:cNvPr id="279558" name="Rectangle 6"/>
          <p:cNvSpPr>
            <a:spLocks noChangeArrowheads="1"/>
          </p:cNvSpPr>
          <p:nvPr/>
        </p:nvSpPr>
        <p:spPr bwMode="auto">
          <a:xfrm>
            <a:off x="725488" y="2222500"/>
            <a:ext cx="47117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50938" indent="-287338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800" i="0">
                <a:solidFill>
                  <a:schemeClr val="accent2"/>
                </a:solidFill>
              </a:rPr>
              <a:t>If casualty not responding and not breathing</a:t>
            </a:r>
            <a:endParaRPr lang="en-GB" altLang="en-US" sz="2800" i="0">
              <a:solidFill>
                <a:srgbClr val="FF0000"/>
              </a:solidFill>
            </a:endParaRPr>
          </a:p>
        </p:txBody>
      </p:sp>
      <p:sp>
        <p:nvSpPr>
          <p:cNvPr id="279562" name="Rectangle 10"/>
          <p:cNvSpPr>
            <a:spLocks noChangeArrowheads="1"/>
          </p:cNvSpPr>
          <p:nvPr/>
        </p:nvSpPr>
        <p:spPr bwMode="auto">
          <a:xfrm>
            <a:off x="711200" y="4565650"/>
            <a:ext cx="320675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338138" indent="476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50938" indent="-287338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sz="2800" i="0">
                <a:solidFill>
                  <a:srgbClr val="FF0000"/>
                </a:solidFill>
              </a:rPr>
              <a:t>Administer CC and RB</a:t>
            </a:r>
            <a:endParaRPr lang="en-GB" altLang="en-US" sz="2800" i="0"/>
          </a:p>
        </p:txBody>
      </p:sp>
      <p:pic>
        <p:nvPicPr>
          <p:cNvPr id="279563" name="Picture 11" descr="ventil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7450" y="4564063"/>
            <a:ext cx="2589213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2" descr="cpr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1063" y="1593850"/>
            <a:ext cx="19812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9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9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79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8" grpId="0" build="p" bldLvl="2" autoUpdateAnimBg="0"/>
      <p:bldP spid="27956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Basic Life Support - Decision process &amp; Sequence</a:t>
            </a:r>
          </a:p>
        </p:txBody>
      </p:sp>
      <p:sp>
        <p:nvSpPr>
          <p:cNvPr id="280580" name="Rectangle 2052"/>
          <p:cNvSpPr>
            <a:spLocks noChangeArrowheads="1"/>
          </p:cNvSpPr>
          <p:nvPr/>
        </p:nvSpPr>
        <p:spPr bwMode="auto">
          <a:xfrm>
            <a:off x="1273175" y="18129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Unresponsive?</a:t>
            </a:r>
          </a:p>
        </p:txBody>
      </p:sp>
      <p:sp>
        <p:nvSpPr>
          <p:cNvPr id="35844" name="Line 2054"/>
          <p:cNvSpPr>
            <a:spLocks noChangeShapeType="1"/>
          </p:cNvSpPr>
          <p:nvPr/>
        </p:nvSpPr>
        <p:spPr bwMode="auto">
          <a:xfrm>
            <a:off x="2190750" y="4511675"/>
            <a:ext cx="0" cy="457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5" name="Rectangle 2055"/>
          <p:cNvSpPr>
            <a:spLocks noChangeArrowheads="1"/>
          </p:cNvSpPr>
          <p:nvPr/>
        </p:nvSpPr>
        <p:spPr bwMode="auto">
          <a:xfrm>
            <a:off x="4772025" y="3825875"/>
            <a:ext cx="32893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Call help, leave if necessary 30CC/2RB (30:2)</a:t>
            </a:r>
          </a:p>
        </p:txBody>
      </p:sp>
      <p:sp>
        <p:nvSpPr>
          <p:cNvPr id="35846" name="Line 2061"/>
          <p:cNvSpPr>
            <a:spLocks noChangeShapeType="1"/>
          </p:cNvSpPr>
          <p:nvPr/>
        </p:nvSpPr>
        <p:spPr bwMode="auto">
          <a:xfrm>
            <a:off x="3446463" y="2033588"/>
            <a:ext cx="100171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7" name="Rectangle 2062"/>
          <p:cNvSpPr>
            <a:spLocks noChangeArrowheads="1"/>
          </p:cNvSpPr>
          <p:nvPr/>
        </p:nvSpPr>
        <p:spPr bwMode="auto">
          <a:xfrm>
            <a:off x="4519613" y="1808163"/>
            <a:ext cx="37449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Leave Casualty and get help</a:t>
            </a:r>
          </a:p>
        </p:txBody>
      </p:sp>
      <p:sp>
        <p:nvSpPr>
          <p:cNvPr id="35848" name="Line 2066"/>
          <p:cNvSpPr>
            <a:spLocks noChangeShapeType="1"/>
          </p:cNvSpPr>
          <p:nvPr/>
        </p:nvSpPr>
        <p:spPr bwMode="auto">
          <a:xfrm>
            <a:off x="3532188" y="4154488"/>
            <a:ext cx="1014412" cy="15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9" name="Rectangle 2067"/>
          <p:cNvSpPr>
            <a:spLocks noChangeArrowheads="1"/>
          </p:cNvSpPr>
          <p:nvPr/>
        </p:nvSpPr>
        <p:spPr bwMode="auto">
          <a:xfrm>
            <a:off x="1038225" y="5111750"/>
            <a:ext cx="2282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Recovery Position</a:t>
            </a:r>
          </a:p>
        </p:txBody>
      </p:sp>
      <p:sp>
        <p:nvSpPr>
          <p:cNvPr id="35850" name="Line 2071"/>
          <p:cNvSpPr>
            <a:spLocks noChangeShapeType="1"/>
          </p:cNvSpPr>
          <p:nvPr/>
        </p:nvSpPr>
        <p:spPr bwMode="auto">
          <a:xfrm flipH="1">
            <a:off x="2190750" y="2198688"/>
            <a:ext cx="1588" cy="5397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1" name="Rectangle 2072"/>
          <p:cNvSpPr>
            <a:spLocks noChangeArrowheads="1"/>
          </p:cNvSpPr>
          <p:nvPr/>
        </p:nvSpPr>
        <p:spPr bwMode="auto">
          <a:xfrm>
            <a:off x="1287463" y="2733675"/>
            <a:ext cx="19065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Shout for help, open up airway</a:t>
            </a:r>
          </a:p>
        </p:txBody>
      </p:sp>
      <p:sp>
        <p:nvSpPr>
          <p:cNvPr id="35852" name="Line 2076"/>
          <p:cNvSpPr>
            <a:spLocks noChangeShapeType="1"/>
          </p:cNvSpPr>
          <p:nvPr/>
        </p:nvSpPr>
        <p:spPr bwMode="auto">
          <a:xfrm>
            <a:off x="2190750" y="3475038"/>
            <a:ext cx="0" cy="457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3" name="Rectangle 2077"/>
          <p:cNvSpPr>
            <a:spLocks noChangeArrowheads="1"/>
          </p:cNvSpPr>
          <p:nvPr/>
        </p:nvSpPr>
        <p:spPr bwMode="auto">
          <a:xfrm>
            <a:off x="1003300" y="3979863"/>
            <a:ext cx="2432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Breathing Normally?</a:t>
            </a:r>
          </a:p>
        </p:txBody>
      </p:sp>
      <p:sp>
        <p:nvSpPr>
          <p:cNvPr id="35854" name="Rectangle 2087"/>
          <p:cNvSpPr>
            <a:spLocks noChangeArrowheads="1"/>
          </p:cNvSpPr>
          <p:nvPr/>
        </p:nvSpPr>
        <p:spPr bwMode="auto">
          <a:xfrm>
            <a:off x="4364038" y="4862513"/>
            <a:ext cx="3325812" cy="9842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spcAft>
                <a:spcPct val="0"/>
              </a:spcAft>
            </a:pPr>
            <a:endParaRPr lang="en-US" altLang="en-US" sz="4400">
              <a:solidFill>
                <a:schemeClr val="accent2"/>
              </a:solidFill>
            </a:endParaRPr>
          </a:p>
        </p:txBody>
      </p:sp>
      <p:sp>
        <p:nvSpPr>
          <p:cNvPr id="35855" name="Rectangle 2088"/>
          <p:cNvSpPr>
            <a:spLocks noChangeArrowheads="1"/>
          </p:cNvSpPr>
          <p:nvPr/>
        </p:nvSpPr>
        <p:spPr bwMode="auto">
          <a:xfrm>
            <a:off x="4349750" y="4779963"/>
            <a:ext cx="2992438" cy="1066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spcAft>
                <a:spcPct val="0"/>
              </a:spcAft>
            </a:pPr>
            <a:endParaRPr lang="en-US" altLang="en-US" sz="4400">
              <a:solidFill>
                <a:schemeClr val="accent2"/>
              </a:solidFill>
            </a:endParaRPr>
          </a:p>
        </p:txBody>
      </p:sp>
      <p:sp>
        <p:nvSpPr>
          <p:cNvPr id="35856" name="Rectangle 2090"/>
          <p:cNvSpPr>
            <a:spLocks noChangeArrowheads="1"/>
          </p:cNvSpPr>
          <p:nvPr/>
        </p:nvSpPr>
        <p:spPr bwMode="auto">
          <a:xfrm>
            <a:off x="3722688" y="4819650"/>
            <a:ext cx="3022600" cy="1752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rgbClr val="FF0000"/>
                </a:solidFill>
              </a:rPr>
              <a:t>Stop to recheck only if breathing resumes, else continue until: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GB" altLang="en-US" sz="1800" i="0">
                <a:solidFill>
                  <a:srgbClr val="FF0000"/>
                </a:solidFill>
              </a:rPr>
              <a:t>Qualified help arrives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GB" altLang="en-US" sz="1800" i="0">
                <a:solidFill>
                  <a:srgbClr val="FF0000"/>
                </a:solidFill>
              </a:rPr>
              <a:t>Normal breathing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GB" altLang="en-US" sz="1800" i="0">
                <a:solidFill>
                  <a:srgbClr val="FF0000"/>
                </a:solidFill>
              </a:rPr>
              <a:t>You are exhausted</a:t>
            </a:r>
          </a:p>
        </p:txBody>
      </p:sp>
      <p:sp>
        <p:nvSpPr>
          <p:cNvPr id="35857" name="Rectangle 2091"/>
          <p:cNvSpPr>
            <a:spLocks noChangeArrowheads="1"/>
          </p:cNvSpPr>
          <p:nvPr/>
        </p:nvSpPr>
        <p:spPr bwMode="auto">
          <a:xfrm>
            <a:off x="1393825" y="4508500"/>
            <a:ext cx="661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Yes</a:t>
            </a:r>
          </a:p>
        </p:txBody>
      </p:sp>
      <p:sp>
        <p:nvSpPr>
          <p:cNvPr id="35858" name="Rectangle 2092"/>
          <p:cNvSpPr>
            <a:spLocks noChangeArrowheads="1"/>
          </p:cNvSpPr>
          <p:nvPr/>
        </p:nvSpPr>
        <p:spPr bwMode="auto">
          <a:xfrm>
            <a:off x="1358900" y="2246313"/>
            <a:ext cx="6905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Yes</a:t>
            </a:r>
          </a:p>
        </p:txBody>
      </p:sp>
      <p:sp>
        <p:nvSpPr>
          <p:cNvPr id="35859" name="Rectangle 2093"/>
          <p:cNvSpPr>
            <a:spLocks noChangeArrowheads="1"/>
          </p:cNvSpPr>
          <p:nvPr/>
        </p:nvSpPr>
        <p:spPr bwMode="auto">
          <a:xfrm>
            <a:off x="3659188" y="1593850"/>
            <a:ext cx="522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No</a:t>
            </a:r>
          </a:p>
        </p:txBody>
      </p:sp>
      <p:sp>
        <p:nvSpPr>
          <p:cNvPr id="35860" name="Rectangle 2094"/>
          <p:cNvSpPr>
            <a:spLocks noChangeArrowheads="1"/>
          </p:cNvSpPr>
          <p:nvPr/>
        </p:nvSpPr>
        <p:spPr bwMode="auto">
          <a:xfrm>
            <a:off x="3743325" y="3697288"/>
            <a:ext cx="523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1800" i="0">
                <a:solidFill>
                  <a:schemeClr val="accent2"/>
                </a:solidFill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0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0" grpId="0" autoUpdateAnimBg="0"/>
      <p:bldP spid="35844" grpId="0" animBg="1"/>
      <p:bldP spid="35845" grpId="0"/>
      <p:bldP spid="35846" grpId="0" animBg="1"/>
      <p:bldP spid="35847" grpId="0"/>
      <p:bldP spid="35848" grpId="0" animBg="1"/>
      <p:bldP spid="35849" grpId="0"/>
      <p:bldP spid="35850" grpId="0" animBg="1"/>
      <p:bldP spid="35851" grpId="0"/>
      <p:bldP spid="35852" grpId="0" animBg="1"/>
      <p:bldP spid="35853" grpId="0"/>
      <p:bldP spid="35856" grpId="0" animBg="1"/>
      <p:bldP spid="35857" grpId="0"/>
      <p:bldP spid="35858" grpId="0"/>
      <p:bldP spid="35859" grpId="0"/>
      <p:bldP spid="358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Basic Life Support</a:t>
            </a:r>
          </a:p>
        </p:txBody>
      </p:sp>
      <p:sp>
        <p:nvSpPr>
          <p:cNvPr id="284685" name="Rectangle 2061"/>
          <p:cNvSpPr>
            <a:spLocks noChangeArrowheads="1"/>
          </p:cNvSpPr>
          <p:nvPr/>
        </p:nvSpPr>
        <p:spPr bwMode="auto">
          <a:xfrm>
            <a:off x="809625" y="1693863"/>
            <a:ext cx="5092700" cy="429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sz="2400" i="0">
                <a:solidFill>
                  <a:schemeClr val="tx2"/>
                </a:solidFill>
              </a:rPr>
              <a:t>Sequence of </a:t>
            </a:r>
            <a:br>
              <a:rPr lang="en-GB" altLang="en-US" sz="2400" i="0">
                <a:solidFill>
                  <a:schemeClr val="tx2"/>
                </a:solidFill>
              </a:rPr>
            </a:br>
            <a:r>
              <a:rPr lang="en-GB" altLang="en-US" sz="2400" i="0">
                <a:solidFill>
                  <a:schemeClr val="tx2"/>
                </a:solidFill>
              </a:rPr>
              <a:t>30 compressions: 2 breaths by one rescuer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sz="2400" i="0">
                <a:solidFill>
                  <a:schemeClr val="tx2"/>
                </a:solidFill>
              </a:rPr>
              <a:t>Monitor effectiveness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sz="2400" i="0">
                <a:solidFill>
                  <a:schemeClr val="tx2"/>
                </a:solidFill>
              </a:rPr>
              <a:t>Stop if normal breathing resumes/medical assistance arrives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sz="2400" i="0">
                <a:solidFill>
                  <a:schemeClr val="tx2"/>
                </a:solidFill>
              </a:rPr>
              <a:t>Two rescuers: change role every 2 minutes</a:t>
            </a:r>
            <a:endParaRPr lang="en-GB" altLang="en-US" sz="2400" i="0"/>
          </a:p>
        </p:txBody>
      </p:sp>
      <p:pic>
        <p:nvPicPr>
          <p:cNvPr id="36868" name="Picture 2068" descr="cp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2988" y="2178050"/>
            <a:ext cx="230187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4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4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4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4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4" grpId="0" autoUpdateAnimBg="0"/>
      <p:bldP spid="284685" grpId="0" build="p" bldLvl="5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Basic Life Support - CC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76463"/>
            <a:ext cx="4572000" cy="3162300"/>
          </a:xfrm>
        </p:spPr>
        <p:txBody>
          <a:bodyPr/>
          <a:lstStyle/>
          <a:p>
            <a:pPr marL="1588" lvl="1" indent="0" eaLnBrk="1" hangingPunct="1">
              <a:spcBef>
                <a:spcPct val="35000"/>
              </a:spcBef>
              <a:buFont typeface="CommonBullets"/>
              <a:buNone/>
            </a:pPr>
            <a:r>
              <a:rPr lang="en-GB" altLang="en-US" sz="2400" smtClean="0">
                <a:solidFill>
                  <a:schemeClr val="accent2"/>
                </a:solidFill>
              </a:rPr>
              <a:t>Place heel of hand in centre of chest</a:t>
            </a:r>
          </a:p>
          <a:p>
            <a:pPr marL="1588" lvl="1" indent="0" eaLnBrk="1" hangingPunct="1">
              <a:spcBef>
                <a:spcPct val="35000"/>
              </a:spcBef>
              <a:buFont typeface="CommonBullets"/>
              <a:buNone/>
            </a:pPr>
            <a:r>
              <a:rPr lang="en-GB" altLang="en-US" sz="2400" smtClean="0">
                <a:solidFill>
                  <a:schemeClr val="accent2"/>
                </a:solidFill>
              </a:rPr>
              <a:t>Place heel of other hand on top of first hand</a:t>
            </a:r>
          </a:p>
          <a:p>
            <a:pPr marL="1588" lvl="1" indent="0" eaLnBrk="1" hangingPunct="1">
              <a:spcBef>
                <a:spcPct val="35000"/>
              </a:spcBef>
              <a:buFont typeface="CommonBullets"/>
              <a:buNone/>
            </a:pPr>
            <a:r>
              <a:rPr lang="en-GB" altLang="en-US" sz="2400" smtClean="0">
                <a:solidFill>
                  <a:schemeClr val="accent2"/>
                </a:solidFill>
              </a:rPr>
              <a:t>Straight arms – press down on sternum 5 – 6 cm</a:t>
            </a:r>
          </a:p>
          <a:p>
            <a:pPr marL="1588" lvl="1" indent="0" eaLnBrk="1" hangingPunct="1">
              <a:spcBef>
                <a:spcPct val="35000"/>
              </a:spcBef>
              <a:buFont typeface="CommonBullets"/>
              <a:buNone/>
            </a:pPr>
            <a:r>
              <a:rPr lang="en-GB" altLang="en-US" sz="2400" smtClean="0">
                <a:solidFill>
                  <a:schemeClr val="accent2"/>
                </a:solidFill>
              </a:rPr>
              <a:t>Repeat at 100-120 times/min</a:t>
            </a:r>
            <a:endParaRPr lang="en-US" altLang="en-US" smtClean="0"/>
          </a:p>
        </p:txBody>
      </p:sp>
      <p:pic>
        <p:nvPicPr>
          <p:cNvPr id="37892" name="Picture 8" descr="cp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5800" y="2082800"/>
            <a:ext cx="2300288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3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3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0" grpId="0" autoUpdateAnimBg="0"/>
      <p:bldP spid="283651" grpId="0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Basic Life Support - RB</a:t>
            </a:r>
          </a:p>
        </p:txBody>
      </p:sp>
      <p:pic>
        <p:nvPicPr>
          <p:cNvPr id="282628" name="Picture 2052" descr="ventil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8388" y="2922588"/>
            <a:ext cx="3357562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2629" name="Rectangle 2053"/>
          <p:cNvSpPr>
            <a:spLocks noChangeArrowheads="1"/>
          </p:cNvSpPr>
          <p:nvPr/>
        </p:nvSpPr>
        <p:spPr bwMode="auto">
          <a:xfrm>
            <a:off x="685800" y="1643063"/>
            <a:ext cx="42481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288925" indent="-288925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52475" indent="-2730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70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891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082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654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22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9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37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Expired air can sustain life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Monitor effectiveness</a:t>
            </a:r>
            <a:endParaRPr lang="en-GB" altLang="en-US" b="0">
              <a:solidFill>
                <a:srgbClr val="FF0033"/>
              </a:solidFill>
            </a:endParaRPr>
          </a:p>
        </p:txBody>
      </p:sp>
      <p:sp>
        <p:nvSpPr>
          <p:cNvPr id="282630" name="AutoShape 2054"/>
          <p:cNvSpPr>
            <a:spLocks noChangeArrowheads="1"/>
          </p:cNvSpPr>
          <p:nvPr/>
        </p:nvSpPr>
        <p:spPr bwMode="auto">
          <a:xfrm>
            <a:off x="6132513" y="1751013"/>
            <a:ext cx="2601912" cy="1490662"/>
          </a:xfrm>
          <a:prstGeom prst="star16">
            <a:avLst>
              <a:gd name="adj" fmla="val 37500"/>
            </a:avLst>
          </a:prstGeom>
          <a:solidFill>
            <a:srgbClr val="99FF33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0" tIns="0" rIns="0" bIns="0" anchor="ctr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i="0">
                <a:solidFill>
                  <a:schemeClr val="accent2"/>
                </a:solidFill>
              </a:rPr>
              <a:t>Don’t over 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i="0">
                <a:solidFill>
                  <a:schemeClr val="accent2"/>
                </a:solidFill>
              </a:rPr>
              <a:t>ventilate</a:t>
            </a:r>
          </a:p>
        </p:txBody>
      </p:sp>
      <p:sp>
        <p:nvSpPr>
          <p:cNvPr id="282631" name="Text Box 2055"/>
          <p:cNvSpPr txBox="1">
            <a:spLocks noChangeArrowheads="1"/>
          </p:cNvSpPr>
          <p:nvPr/>
        </p:nvSpPr>
        <p:spPr bwMode="auto">
          <a:xfrm>
            <a:off x="660400" y="4087813"/>
            <a:ext cx="410368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47625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spcAft>
                <a:spcPct val="0"/>
              </a:spcAft>
            </a:pPr>
            <a:r>
              <a:rPr lang="en-GB" altLang="en-US" sz="1800">
                <a:solidFill>
                  <a:srgbClr val="FF0033"/>
                </a:solidFill>
              </a:rPr>
              <a:t>Continue until qualified help comes, the casualty is breathing normally or you are exhausted</a:t>
            </a:r>
          </a:p>
        </p:txBody>
      </p:sp>
      <p:sp>
        <p:nvSpPr>
          <p:cNvPr id="282632" name="Text Box 2056"/>
          <p:cNvSpPr txBox="1">
            <a:spLocks noChangeArrowheads="1"/>
          </p:cNvSpPr>
          <p:nvPr/>
        </p:nvSpPr>
        <p:spPr bwMode="auto">
          <a:xfrm>
            <a:off x="685800" y="2582863"/>
            <a:ext cx="1868488" cy="153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228600" indent="-2270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525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>
                <a:solidFill>
                  <a:schemeClr val="tx2"/>
                </a:solidFill>
              </a:rPr>
              <a:t>Sight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>
                <a:solidFill>
                  <a:schemeClr val="tx2"/>
                </a:solidFill>
              </a:rPr>
              <a:t>Feel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>
                <a:solidFill>
                  <a:schemeClr val="tx2"/>
                </a:solidFill>
              </a:rPr>
              <a:t>Sound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>
                <a:solidFill>
                  <a:schemeClr val="tx2"/>
                </a:solidFill>
              </a:rPr>
              <a:t>Appearance</a:t>
            </a:r>
            <a:endParaRPr lang="en-GB" altLang="en-US" sz="2400" b="0" i="0">
              <a:solidFill>
                <a:schemeClr val="tx2"/>
              </a:solidFill>
            </a:endParaRPr>
          </a:p>
        </p:txBody>
      </p:sp>
      <p:sp>
        <p:nvSpPr>
          <p:cNvPr id="282634" name="Rectangle 2058"/>
          <p:cNvSpPr>
            <a:spLocks noChangeArrowheads="1"/>
          </p:cNvSpPr>
          <p:nvPr/>
        </p:nvSpPr>
        <p:spPr bwMode="auto">
          <a:xfrm>
            <a:off x="685800" y="4989513"/>
            <a:ext cx="46101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70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891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082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654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22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9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37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Regurgitation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Not always normal vomiting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Monitor exhalation sounds</a:t>
            </a:r>
            <a:endParaRPr lang="en-GB" altLang="en-US" sz="1800" b="0">
              <a:solidFill>
                <a:srgbClr val="FF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2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2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8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2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826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26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826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82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8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82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82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82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9" grpId="0" build="p" bldLvl="2" autoUpdateAnimBg="0"/>
      <p:bldP spid="282630" grpId="0" animBg="1" autoUpdateAnimBg="0"/>
      <p:bldP spid="282631" grpId="0" autoUpdateAnimBg="0"/>
      <p:bldP spid="282632" grpId="0" build="p" bldLvl="2" autoUpdateAnimBg="0"/>
      <p:bldP spid="282634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Casualty Care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33525"/>
            <a:ext cx="4533900" cy="4221163"/>
          </a:xfrm>
        </p:spPr>
        <p:txBody>
          <a:bodyPr/>
          <a:lstStyle/>
          <a:p>
            <a:pPr eaLnBrk="1" hangingPunct="1"/>
            <a:r>
              <a:rPr lang="en-US" altLang="en-US" smtClean="0"/>
              <a:t>Tender loving care (TLC)</a:t>
            </a:r>
          </a:p>
          <a:p>
            <a:pPr lvl="1" eaLnBrk="1" hangingPunct="1"/>
            <a:r>
              <a:rPr lang="en-US" altLang="en-US" smtClean="0"/>
              <a:t>Reassure at all times</a:t>
            </a:r>
          </a:p>
          <a:p>
            <a:pPr lvl="1" eaLnBrk="1" hangingPunct="1"/>
            <a:r>
              <a:rPr lang="en-US" altLang="en-US" smtClean="0"/>
              <a:t>Protect from elements</a:t>
            </a:r>
          </a:p>
          <a:p>
            <a:pPr lvl="1" eaLnBrk="1" hangingPunct="1"/>
            <a:r>
              <a:rPr lang="en-US" altLang="en-US" smtClean="0"/>
              <a:t>Casualty records</a:t>
            </a:r>
          </a:p>
          <a:p>
            <a:pPr lvl="1" eaLnBrk="1" hangingPunct="1"/>
            <a:r>
              <a:rPr lang="en-US" altLang="en-US" smtClean="0"/>
              <a:t>Friends or family contact</a:t>
            </a:r>
          </a:p>
          <a:p>
            <a:pPr eaLnBrk="1" hangingPunct="1"/>
            <a:r>
              <a:rPr lang="en-US" altLang="en-US" smtClean="0"/>
              <a:t>Post incident support &amp; considerations</a:t>
            </a:r>
          </a:p>
          <a:p>
            <a:pPr lvl="1" eaLnBrk="1" hangingPunct="1"/>
            <a:r>
              <a:rPr lang="en-US" altLang="en-US" smtClean="0"/>
              <a:t>Support required</a:t>
            </a:r>
          </a:p>
          <a:p>
            <a:pPr lvl="1" eaLnBrk="1" hangingPunct="1"/>
            <a:r>
              <a:rPr lang="en-US" altLang="en-US" smtClean="0"/>
              <a:t>BSAC Incident Report</a:t>
            </a:r>
          </a:p>
          <a:p>
            <a:pPr lvl="1" eaLnBrk="1" hangingPunct="1"/>
            <a:r>
              <a:rPr lang="en-US" altLang="en-US" smtClean="0"/>
              <a:t>Successful rescues</a:t>
            </a:r>
          </a:p>
        </p:txBody>
      </p:sp>
      <p:sp>
        <p:nvSpPr>
          <p:cNvPr id="285700" name="Rectangle 4"/>
          <p:cNvSpPr>
            <a:spLocks noChangeArrowheads="1"/>
          </p:cNvSpPr>
          <p:nvPr/>
        </p:nvSpPr>
        <p:spPr bwMode="auto">
          <a:xfrm>
            <a:off x="685800" y="5543550"/>
            <a:ext cx="532606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2600" indent="-1968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US" altLang="en-US" sz="2400" i="0">
                <a:solidFill>
                  <a:srgbClr val="FF0000"/>
                </a:solidFill>
              </a:rPr>
              <a:t>Feedback important</a:t>
            </a:r>
            <a:endParaRPr lang="en-US" altLang="en-US" sz="2400" i="0">
              <a:solidFill>
                <a:schemeClr val="accent2"/>
              </a:solidFill>
            </a:endParaRP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Part of maintaining safety record of our sport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2" cstate="screen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925" y="2085975"/>
            <a:ext cx="265430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85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85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8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85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85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85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8" grpId="0" autoUpdateAnimBg="0"/>
      <p:bldP spid="285699" grpId="0" build="p" bldLvl="2" autoUpdateAnimBg="0"/>
      <p:bldP spid="285700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Summary</a:t>
            </a:r>
          </a:p>
        </p:txBody>
      </p:sp>
      <p:sp>
        <p:nvSpPr>
          <p:cNvPr id="286723" name="Rectangle 2051"/>
          <p:cNvSpPr>
            <a:spLocks noGrp="1" noChangeArrowheads="1"/>
          </p:cNvSpPr>
          <p:nvPr>
            <p:ph idx="1"/>
          </p:nvPr>
        </p:nvSpPr>
        <p:spPr>
          <a:xfrm>
            <a:off x="685800" y="1695450"/>
            <a:ext cx="4114800" cy="4343400"/>
          </a:xfrm>
        </p:spPr>
        <p:txBody>
          <a:bodyPr/>
          <a:lstStyle/>
          <a:p>
            <a:pPr eaLnBrk="1" hangingPunct="1"/>
            <a:r>
              <a:rPr lang="en-US" altLang="en-US" smtClean="0"/>
              <a:t>Preventing problems</a:t>
            </a:r>
          </a:p>
          <a:p>
            <a:pPr lvl="1" eaLnBrk="1" hangingPunct="1"/>
            <a:r>
              <a:rPr lang="en-US" altLang="en-US" smtClean="0"/>
              <a:t>Anticipation and planning</a:t>
            </a:r>
          </a:p>
          <a:p>
            <a:pPr lvl="1" eaLnBrk="1" hangingPunct="1"/>
            <a:r>
              <a:rPr lang="en-US" altLang="en-US" smtClean="0"/>
              <a:t>Monitoring buddy before/during dive</a:t>
            </a:r>
          </a:p>
          <a:p>
            <a:pPr eaLnBrk="1" hangingPunct="1"/>
            <a:r>
              <a:rPr lang="en-US" altLang="en-US" smtClean="0"/>
              <a:t>Resolving problems</a:t>
            </a:r>
          </a:p>
          <a:p>
            <a:pPr lvl="1" eaLnBrk="1" hangingPunct="1"/>
            <a:r>
              <a:rPr lang="en-US" altLang="en-US" smtClean="0"/>
              <a:t>Assist to resolve</a:t>
            </a:r>
          </a:p>
          <a:p>
            <a:pPr eaLnBrk="1" hangingPunct="1"/>
            <a:r>
              <a:rPr lang="en-US" altLang="en-US" smtClean="0"/>
              <a:t>Effecting a rescue</a:t>
            </a:r>
          </a:p>
          <a:p>
            <a:pPr lvl="1" eaLnBrk="1" hangingPunct="1"/>
            <a:r>
              <a:rPr lang="en-US" altLang="en-US" smtClean="0"/>
              <a:t>To the surface</a:t>
            </a:r>
          </a:p>
          <a:p>
            <a:pPr lvl="1" eaLnBrk="1" hangingPunct="1"/>
            <a:r>
              <a:rPr lang="en-US" altLang="en-US" smtClean="0"/>
              <a:t>Surface to shore or boat</a:t>
            </a:r>
          </a:p>
          <a:p>
            <a:pPr eaLnBrk="1" hangingPunct="1"/>
            <a:r>
              <a:rPr lang="en-GB" altLang="en-US" smtClean="0"/>
              <a:t>Basic Life Support</a:t>
            </a:r>
            <a:endParaRPr lang="en-US" altLang="en-US" smtClean="0"/>
          </a:p>
          <a:p>
            <a:pPr lvl="1" eaLnBrk="1" hangingPunct="1"/>
            <a:r>
              <a:rPr lang="en-GB" altLang="en-US" smtClean="0"/>
              <a:t>CC and RB</a:t>
            </a:r>
            <a:endParaRPr lang="en-US" altLang="en-US" smtClean="0"/>
          </a:p>
        </p:txBody>
      </p:sp>
      <p:pic>
        <p:nvPicPr>
          <p:cNvPr id="286724" name="Picture 20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6038" y="2347913"/>
            <a:ext cx="3533775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86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8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8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8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8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2" grpId="0" autoUpdateAnimBg="0"/>
      <p:bldP spid="286723" grpId="0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229350"/>
            <a:ext cx="8001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GB" altLang="en-US" sz="800" b="0">
                <a:solidFill>
                  <a:schemeClr val="accent2"/>
                </a:solidFill>
              </a:rPr>
              <a:t>ST2.</a:t>
            </a:r>
            <a:fld id="{CDD9F1E9-3902-470F-B635-076137728A98}" type="slidenum">
              <a:rPr lang="en-GB" altLang="en-US" sz="800" b="0">
                <a:solidFill>
                  <a:schemeClr val="accent2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GB" altLang="en-US" sz="800" b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GB" altLang="en-US" sz="800" b="0">
                <a:solidFill>
                  <a:schemeClr val="accent2"/>
                </a:solidFill>
              </a:rPr>
              <a:t>04/16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GB" altLang="en-US" sz="800" b="0">
              <a:solidFill>
                <a:schemeClr val="accent2"/>
              </a:solidFill>
            </a:endParaRP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spcAft>
                <a:spcPct val="0"/>
              </a:spcAft>
            </a:pPr>
            <a:endParaRPr lang="en-US" altLang="en-US" sz="4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4">
    <a:dk1>
      <a:srgbClr val="4D565A"/>
    </a:dk1>
    <a:lt1>
      <a:srgbClr val="FFFFFF"/>
    </a:lt1>
    <a:dk2>
      <a:srgbClr val="22398B"/>
    </a:dk2>
    <a:lt2>
      <a:srgbClr val="E1E2E0"/>
    </a:lt2>
    <a:accent1>
      <a:srgbClr val="E30613"/>
    </a:accent1>
    <a:accent2>
      <a:srgbClr val="4D565A"/>
    </a:accent2>
    <a:accent3>
      <a:srgbClr val="36BCEE"/>
    </a:accent3>
    <a:accent4>
      <a:srgbClr val="08509F"/>
    </a:accent4>
    <a:accent5>
      <a:srgbClr val="EE7326"/>
    </a:accent5>
    <a:accent6>
      <a:srgbClr val="FFFFFF"/>
    </a:accent6>
    <a:hlink>
      <a:srgbClr val="E30613"/>
    </a:hlink>
    <a:folHlink>
      <a:srgbClr val="009CD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4653</TotalTime>
  <Words>659</Words>
  <Application>Microsoft Office PowerPoint</Application>
  <PresentationFormat>On-screen Show (4:3)</PresentationFormat>
  <Paragraphs>179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Lucida Grande</vt:lpstr>
      <vt:lpstr>Symbol</vt:lpstr>
      <vt:lpstr>CommonBullets</vt:lpstr>
      <vt:lpstr>ZapfDingbats BT</vt:lpstr>
      <vt:lpstr>Wingdings</vt:lpstr>
      <vt:lpstr>1_BSAC VA template</vt:lpstr>
      <vt:lpstr>BSAC Sports Diver Training</vt:lpstr>
      <vt:lpstr>Diver Rescue</vt:lpstr>
      <vt:lpstr>Effective Rescues</vt:lpstr>
      <vt:lpstr>Pre-dive Buddy awareness</vt:lpstr>
      <vt:lpstr>Buddy awareness on a dive</vt:lpstr>
      <vt:lpstr>Rescue - to the surface</vt:lpstr>
      <vt:lpstr>Surface Tows to Shore</vt:lpstr>
      <vt:lpstr>Landing casualty - Shore</vt:lpstr>
      <vt:lpstr>Landing Casualty - Boat</vt:lpstr>
      <vt:lpstr>In Water Life Support Sequence</vt:lpstr>
      <vt:lpstr>Priorities of BLS – Dr ABC</vt:lpstr>
      <vt:lpstr>Airway</vt:lpstr>
      <vt:lpstr>Recovery position</vt:lpstr>
      <vt:lpstr>Unresponsive  Casualty</vt:lpstr>
      <vt:lpstr>Basic Life Support - Decision process &amp; Sequence</vt:lpstr>
      <vt:lpstr>Basic Life Support</vt:lpstr>
      <vt:lpstr>Basic Life Support - CC</vt:lpstr>
      <vt:lpstr>Basic Life Support - RB</vt:lpstr>
      <vt:lpstr>Casualty Care</vt:lpstr>
      <vt:lpstr>Summary</vt:lpstr>
      <vt:lpstr>PowerPoint Presentation</vt:lpstr>
    </vt:vector>
  </TitlesOfParts>
  <Company>BSAC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BSAC Sports Diver Training</dc:title>
  <dc:creator>Lizzie Bird</dc:creator>
  <cp:lastModifiedBy>Watson Jim</cp:lastModifiedBy>
  <cp:revision>70</cp:revision>
  <cp:lastPrinted>2002-01-09T21:54:26Z</cp:lastPrinted>
  <dcterms:created xsi:type="dcterms:W3CDTF">2002-02-09T14:12:26Z</dcterms:created>
  <dcterms:modified xsi:type="dcterms:W3CDTF">2017-08-18T12:44:27Z</dcterms:modified>
</cp:coreProperties>
</file>