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5" r:id="rId1"/>
  </p:sldMasterIdLst>
  <p:notesMasterIdLst>
    <p:notesMasterId r:id="rId20"/>
  </p:notesMasterIdLst>
  <p:handoutMasterIdLst>
    <p:handoutMasterId r:id="rId21"/>
  </p:handoutMasterIdLst>
  <p:sldIdLst>
    <p:sldId id="257" r:id="rId2"/>
    <p:sldId id="258" r:id="rId3"/>
    <p:sldId id="275" r:id="rId4"/>
    <p:sldId id="263" r:id="rId5"/>
    <p:sldId id="276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7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88163" cy="10020300"/>
  <p:embeddedFontLst>
    <p:embeddedFont>
      <p:font typeface="CommonBullets" panose="020B0604020202020204"/>
      <p:regular r:id="rId22"/>
    </p:embeddedFont>
  </p:embeddedFontLst>
  <p:defaultTextStyle>
    <a:defPPr>
      <a:defRPr lang="en-GB"/>
    </a:defPPr>
    <a:lvl1pPr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40000"/>
      </a:spcBef>
      <a:spcAft>
        <a:spcPct val="0"/>
      </a:spcAft>
      <a:buClr>
        <a:schemeClr val="accent2"/>
      </a:buClr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b="1" i="1" kern="1200">
        <a:solidFill>
          <a:schemeClr val="accent2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00"/>
    <a:srgbClr val="3366FF"/>
    <a:srgbClr val="99CCFF"/>
    <a:srgbClr val="66CCFF"/>
    <a:srgbClr val="FF0000"/>
    <a:srgbClr val="0066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73" autoAdjust="0"/>
    <p:restoredTop sz="94660" autoAdjust="0"/>
  </p:normalViewPr>
  <p:slideViewPr>
    <p:cSldViewPr snapToGrid="0">
      <p:cViewPr varScale="1">
        <p:scale>
          <a:sx n="117" d="100"/>
          <a:sy n="117" d="100"/>
        </p:scale>
        <p:origin x="-3372" y="-102"/>
      </p:cViewPr>
      <p:guideLst>
        <p:guide orient="horz" pos="3459"/>
        <p:guide pos="624"/>
      </p:guideLst>
    </p:cSldViewPr>
  </p:slideViewPr>
  <p:outlineViewPr>
    <p:cViewPr>
      <p:scale>
        <a:sx n="33" d="100"/>
        <a:sy n="33" d="100"/>
      </p:scale>
      <p:origin x="0" y="25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286" tIns="48644" rIns="97286" bIns="48644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1CFAFC1-9520-4EE0-BBD4-21041BB543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419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759325"/>
            <a:ext cx="5049837" cy="45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l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2224594-F882-4069-B1DE-CADB23A9D10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8218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1A1F34-F0DD-47C5-963C-A9826F196F35}" type="slidenum">
              <a:rPr lang="en-GB" altLang="en-US"/>
              <a:pPr>
                <a:defRPr/>
              </a:pPr>
              <a:t>1</a:t>
            </a:fld>
            <a:endParaRPr lang="en-GB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039375-AC95-46E5-B117-07EF79347B8F}" type="slidenum">
              <a:rPr lang="en-GB" altLang="en-US"/>
              <a:pPr>
                <a:defRPr/>
              </a:pPr>
              <a:t>2</a:t>
            </a:fld>
            <a:endParaRPr lang="en-GB" alt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2D2FA6-901F-4A5C-A6AB-5962FABA5579}" type="slidenum">
              <a:rPr lang="en-GB" altLang="en-US"/>
              <a:pPr>
                <a:defRPr/>
              </a:pPr>
              <a:t>4</a:t>
            </a:fld>
            <a:endParaRPr lang="en-GB" alt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C6AEFF-EB7A-4F16-BF31-3822939E1BC5}" type="slidenum">
              <a:rPr lang="en-GB" altLang="en-US"/>
              <a:pPr>
                <a:defRPr/>
              </a:pPr>
              <a:t>6</a:t>
            </a:fld>
            <a:endParaRPr lang="en-GB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63C42F-D168-4314-B3BF-CDCCD8E4E431}" type="slidenum">
              <a:rPr lang="en-GB" altLang="en-US"/>
              <a:pPr>
                <a:defRPr/>
              </a:pPr>
              <a:t>7</a:t>
            </a:fld>
            <a:endParaRPr lang="en-GB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6536DB-4FA3-4D82-95B8-701F7749E7F0}" type="slidenum">
              <a:rPr lang="en-GB" altLang="en-US"/>
              <a:pPr>
                <a:defRPr/>
              </a:pPr>
              <a:t>8</a:t>
            </a:fld>
            <a:endParaRPr lang="en-GB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4EC9B1-B5C0-43D7-9A88-EAA65AA70C84}" type="slidenum">
              <a:rPr lang="en-GB" altLang="en-US"/>
              <a:pPr>
                <a:defRPr/>
              </a:pPr>
              <a:t>9</a:t>
            </a:fld>
            <a:endParaRPr lang="en-GB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651622-57EC-423B-BAFB-736B8128514F}" type="slidenum">
              <a:rPr lang="en-GB" altLang="en-US"/>
              <a:pPr>
                <a:defRPr/>
              </a:pPr>
              <a:t>10</a:t>
            </a:fld>
            <a:endParaRPr lang="en-GB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6BB28D-2323-44D6-87BB-92FF52618B21}" type="slidenum">
              <a:rPr lang="en-GB" altLang="en-US"/>
              <a:pPr>
                <a:defRPr/>
              </a:pPr>
              <a:t>11</a:t>
            </a:fld>
            <a:endParaRPr lang="en-GB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DF6DF7-FC97-40DB-9A86-2252F5EC25DF}" type="slidenum">
              <a:rPr lang="en-GB" altLang="en-US"/>
              <a:pPr>
                <a:defRPr/>
              </a:pPr>
              <a:t>12</a:t>
            </a:fld>
            <a:endParaRPr lang="en-GB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1EDF97-B899-4B7D-AB12-61AC351F838B}" type="slidenum">
              <a:rPr lang="en-GB" altLang="en-US"/>
              <a:pPr>
                <a:defRPr/>
              </a:pPr>
              <a:t>14</a:t>
            </a:fld>
            <a:endParaRPr lang="en-GB" alt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0610C7-9B35-4802-8D92-CC6F6BFFFAE5}" type="slidenum">
              <a:rPr lang="en-GB" altLang="en-US"/>
              <a:pPr>
                <a:defRPr/>
              </a:pPr>
              <a:t>15</a:t>
            </a:fld>
            <a:endParaRPr lang="en-GB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5B230-F2EA-4922-BA24-F4EF39E7E9B5}" type="slidenum">
              <a:rPr lang="en-GB" altLang="en-US"/>
              <a:pPr>
                <a:defRPr/>
              </a:pPr>
              <a:t>16</a:t>
            </a:fld>
            <a:endParaRPr lang="en-GB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458ED4-A91F-4D0A-92A5-5BF0FA7AF9D0}" type="slidenum">
              <a:rPr lang="en-GB" altLang="en-US"/>
              <a:pPr>
                <a:defRPr/>
              </a:pPr>
              <a:t>17</a:t>
            </a:fld>
            <a:endParaRPr lang="en-GB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0695E5-9E19-4DB4-9713-87C3685941D5}" type="slidenum">
              <a:rPr lang="en-GB" altLang="en-US"/>
              <a:pPr>
                <a:defRPr/>
              </a:pPr>
              <a:t>18</a:t>
            </a:fld>
            <a:endParaRPr lang="en-GB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blue box, paste background image then copy and paste overlaid elements from Master page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Date here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19" y="1865976"/>
            <a:ext cx="8297883" cy="2862322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Presentation title (paste logo from master and position text to be legible, add shadow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33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66255" y="-207818"/>
            <a:ext cx="9475862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Date / subtitle text here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20" y="2558473"/>
            <a:ext cx="615061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Alternative cover page or breaker page title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05978" y="-1753559"/>
            <a:ext cx="18640034" cy="1128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41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802940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78239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166238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098227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102467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06210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9960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186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48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024998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8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92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748003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351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dirty="0" smtClean="0"/>
              <a:t>blue box, paste </a:t>
            </a:r>
            <a:r>
              <a:rPr lang="en-US" dirty="0"/>
              <a:t>background </a:t>
            </a:r>
            <a:r>
              <a:rPr lang="en-US" dirty="0" smtClean="0"/>
              <a:t>image then copy and paste overlaid elements from Master page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 smtClean="0">
                <a:solidFill>
                  <a:schemeClr val="bg1"/>
                </a:solidFill>
              </a:rPr>
              <a:t>Keep in</a:t>
            </a:r>
            <a:r>
              <a:rPr lang="en-US" sz="5000" b="0" baseline="0" dirty="0" smtClean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80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90945" y="-207818"/>
            <a:ext cx="9725890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33365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268806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 smtClean="0">
                <a:solidFill>
                  <a:schemeClr val="bg1"/>
                </a:solidFill>
              </a:rPr>
              <a:t>Keep in</a:t>
            </a:r>
            <a:r>
              <a:rPr lang="en-US" sz="5000" b="0" baseline="0" dirty="0" smtClean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3519333"/>
            <a:ext cx="73463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2000" b="0" i="0" u="none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20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2000" b="0" i="0" u="none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2000" b="0" i="0" u="none" kern="1200" baseline="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2000" b="0" i="0" u="none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2000" b="0" u="none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05978" y="-1753559"/>
            <a:ext cx="18640034" cy="1128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62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295400"/>
            <a:ext cx="77724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200"/>
            </a:lvl1pPr>
          </a:lstStyle>
          <a:p>
            <a:pPr lvl="0"/>
            <a:r>
              <a:rPr lang="en-GB" altLang="en-US" noProof="0" smtClean="0"/>
              <a:t>Click to edit Master title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00800" cy="1446550"/>
          </a:xfrm>
          <a:effectLst/>
        </p:spPr>
        <p:txBody>
          <a:bodyPr/>
          <a:lstStyle>
            <a:lvl1pPr algn="ctr">
              <a:defRPr sz="4400" b="0" i="0" baseline="0">
                <a:effectLst/>
              </a:defRPr>
            </a:lvl1pPr>
          </a:lstStyle>
          <a:p>
            <a:pPr lvl="0"/>
            <a:r>
              <a:rPr lang="en-GB" altLang="en-US" noProof="0" dirty="0" smtClean="0"/>
              <a:t>Click to edit Master Subtitle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10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9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103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endParaRPr lang="en-GB" sz="1250" b="0" i="0" u="none" strike="noStrike" kern="1200" baseline="0" dirty="0" smtClean="0">
              <a:solidFill>
                <a:schemeClr val="accent2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/>
        </p:nvSpPr>
        <p:spPr>
          <a:xfrm>
            <a:off x="155575" y="142875"/>
            <a:ext cx="5262563" cy="2524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50" b="0" i="0" dirty="0" smtClean="0">
                <a:solidFill>
                  <a:srgbClr val="4D565A"/>
                </a:solidFill>
                <a:cs typeface="Arial"/>
              </a:rPr>
              <a:t>Sport Diver | ST1 Sport Diving</a:t>
            </a:r>
          </a:p>
        </p:txBody>
      </p:sp>
    </p:spTree>
    <p:extLst>
      <p:ext uri="{BB962C8B-B14F-4D97-AF65-F5344CB8AC3E}">
        <p14:creationId xmlns:p14="http://schemas.microsoft.com/office/powerpoint/2010/main" val="260966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oleObject" Target="../embeddings/oleObject6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pn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2.emf"/><Relationship Id="rId10" Type="http://schemas.openxmlformats.org/officeDocument/2006/relationships/image" Target="../media/image13.e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altLang="en-US" dirty="0" smtClean="0"/>
              <a:t>BSAC Sports Diver Training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00800" cy="769441"/>
          </a:xfrm>
        </p:spPr>
        <p:txBody>
          <a:bodyPr/>
          <a:lstStyle/>
          <a:p>
            <a:r>
              <a:rPr lang="en-US" altLang="en-US" dirty="0" smtClean="0">
                <a:effectLst/>
              </a:rPr>
              <a:t>Sport Diving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Why become a Sports Diver?</a:t>
            </a:r>
          </a:p>
        </p:txBody>
      </p:sp>
      <p:sp>
        <p:nvSpPr>
          <p:cNvPr id="248836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4476750" cy="3777957"/>
          </a:xfrm>
        </p:spPr>
        <p:txBody>
          <a:bodyPr/>
          <a:lstStyle/>
          <a:p>
            <a:r>
              <a:rPr lang="en-US" altLang="en-US" b="0" dirty="0"/>
              <a:t>A</a:t>
            </a:r>
            <a:r>
              <a:rPr lang="en-US" altLang="en-US" b="0" dirty="0" smtClean="0"/>
              <a:t>im of the course</a:t>
            </a:r>
          </a:p>
          <a:p>
            <a:r>
              <a:rPr lang="en-US" altLang="en-US" b="0" dirty="0"/>
              <a:t>E</a:t>
            </a:r>
            <a:r>
              <a:rPr lang="en-US" altLang="en-US" b="0" dirty="0" smtClean="0"/>
              <a:t>xtend Experience and Skills</a:t>
            </a:r>
          </a:p>
          <a:p>
            <a:pPr lvl="1"/>
            <a:r>
              <a:rPr lang="en-US" altLang="en-US" dirty="0" smtClean="0"/>
              <a:t>Diving a variety of sites in varying conditions</a:t>
            </a:r>
          </a:p>
          <a:p>
            <a:pPr lvl="1"/>
            <a:r>
              <a:rPr lang="en-US" altLang="en-US" dirty="0" smtClean="0"/>
              <a:t>Considering additional equipment &amp; gas mixes</a:t>
            </a:r>
          </a:p>
          <a:p>
            <a:pPr lvl="1"/>
            <a:r>
              <a:rPr lang="en-US" altLang="en-US" dirty="0" smtClean="0"/>
              <a:t>Extending rescue skills</a:t>
            </a:r>
          </a:p>
          <a:p>
            <a:pPr>
              <a:spcBef>
                <a:spcPct val="35000"/>
              </a:spcBef>
            </a:pPr>
            <a:r>
              <a:rPr lang="en-US" altLang="en-US" b="0" dirty="0" smtClean="0"/>
              <a:t>Self Risk Assessment</a:t>
            </a:r>
          </a:p>
          <a:p>
            <a:pPr lvl="1"/>
            <a:r>
              <a:rPr lang="en-US" altLang="en-US" dirty="0" smtClean="0"/>
              <a:t>Knowing personal limits</a:t>
            </a:r>
          </a:p>
        </p:txBody>
      </p:sp>
      <p:pic>
        <p:nvPicPr>
          <p:cNvPr id="2488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7188" y="2546350"/>
            <a:ext cx="3257550" cy="240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8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48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8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48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48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8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48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88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88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4" grpId="0" autoUpdateAnimBg="0"/>
      <p:bldP spid="248836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Sports Diver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8492"/>
            <a:ext cx="4568825" cy="4932119"/>
          </a:xfrm>
        </p:spPr>
        <p:txBody>
          <a:bodyPr/>
          <a:lstStyle/>
          <a:p>
            <a:pPr lvl="1">
              <a:buFont typeface="CommonBullets" pitchFamily="34" charset="2"/>
              <a:buNone/>
            </a:pPr>
            <a:r>
              <a:rPr lang="en-US" altLang="en-US" dirty="0">
                <a:solidFill>
                  <a:schemeClr val="accent1"/>
                </a:solidFill>
              </a:rPr>
              <a:t>Course Content</a:t>
            </a:r>
          </a:p>
          <a:p>
            <a:pPr lvl="1"/>
            <a:r>
              <a:rPr lang="en-US" altLang="en-US" dirty="0"/>
              <a:t>6 theory lessons</a:t>
            </a:r>
          </a:p>
          <a:p>
            <a:pPr lvl="1">
              <a:spcBef>
                <a:spcPct val="35000"/>
              </a:spcBef>
            </a:pPr>
            <a:r>
              <a:rPr lang="en-US" altLang="en-US" dirty="0"/>
              <a:t>1 sheltered water lesson</a:t>
            </a:r>
          </a:p>
          <a:p>
            <a:pPr lvl="1">
              <a:spcBef>
                <a:spcPct val="35000"/>
              </a:spcBef>
            </a:pPr>
            <a:r>
              <a:rPr lang="en-US" altLang="en-US" dirty="0"/>
              <a:t>5 open water lessons </a:t>
            </a:r>
          </a:p>
          <a:p>
            <a:pPr lvl="1">
              <a:spcBef>
                <a:spcPct val="35000"/>
              </a:spcBef>
            </a:pPr>
            <a:r>
              <a:rPr lang="en-US" altLang="en-US" dirty="0"/>
              <a:t>1 dry practical lesson</a:t>
            </a:r>
          </a:p>
          <a:p>
            <a:pPr lvl="1">
              <a:spcBef>
                <a:spcPct val="35000"/>
              </a:spcBef>
            </a:pPr>
            <a:r>
              <a:rPr lang="en-US" altLang="en-US" dirty="0"/>
              <a:t>Experience 5 different diving conditions</a:t>
            </a:r>
          </a:p>
          <a:p>
            <a:pPr lvl="1">
              <a:spcBef>
                <a:spcPct val="35000"/>
              </a:spcBef>
              <a:buFont typeface="CommonBullets" pitchFamily="34" charset="2"/>
              <a:buNone/>
            </a:pPr>
            <a:r>
              <a:rPr lang="en-US" altLang="en-US" dirty="0">
                <a:solidFill>
                  <a:schemeClr val="accent1"/>
                </a:solidFill>
              </a:rPr>
              <a:t>Commitment</a:t>
            </a:r>
          </a:p>
          <a:p>
            <a:pPr lvl="1">
              <a:spcBef>
                <a:spcPct val="35000"/>
              </a:spcBef>
              <a:buNone/>
            </a:pPr>
            <a:r>
              <a:rPr lang="en-US" altLang="en-US" dirty="0">
                <a:solidFill>
                  <a:schemeClr val="accent1"/>
                </a:solidFill>
              </a:rPr>
              <a:t>Self study</a:t>
            </a:r>
          </a:p>
          <a:p>
            <a:pPr lvl="1"/>
            <a:r>
              <a:rPr lang="en-US" altLang="en-US" dirty="0"/>
              <a:t>Student Notes</a:t>
            </a:r>
          </a:p>
          <a:p>
            <a:pPr lvl="1"/>
            <a:r>
              <a:rPr lang="en-US" altLang="en-US" dirty="0" smtClean="0"/>
              <a:t>Safety and Rescue </a:t>
            </a:r>
            <a:r>
              <a:rPr lang="en-US" altLang="en-US" dirty="0"/>
              <a:t>Manual</a:t>
            </a:r>
            <a:endParaRPr lang="en-GB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6025" y="2393950"/>
            <a:ext cx="3665538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82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Sports Divers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8750" cy="4343400"/>
          </a:xfrm>
        </p:spPr>
        <p:txBody>
          <a:bodyPr/>
          <a:lstStyle/>
          <a:p>
            <a:pPr lvl="1"/>
            <a:r>
              <a:rPr lang="en-US" altLang="en-US" dirty="0" smtClean="0">
                <a:solidFill>
                  <a:schemeClr val="accent2"/>
                </a:solidFill>
              </a:rPr>
              <a:t>Can dive with an Ocean diver</a:t>
            </a:r>
          </a:p>
          <a:p>
            <a:pPr lvl="2"/>
            <a:r>
              <a:rPr lang="en-US" altLang="en-US" dirty="0" smtClean="0"/>
              <a:t>In conditions already encountered by the Ocean Diver during their training, and under supervision of Dive Manager</a:t>
            </a:r>
          </a:p>
          <a:p>
            <a:pPr lvl="1"/>
            <a:r>
              <a:rPr lang="en-US" altLang="en-US" dirty="0" smtClean="0">
                <a:solidFill>
                  <a:schemeClr val="accent2"/>
                </a:solidFill>
              </a:rPr>
              <a:t>Can dive with another Sports Diver</a:t>
            </a:r>
          </a:p>
          <a:p>
            <a:pPr lvl="2"/>
            <a:r>
              <a:rPr lang="en-US" altLang="en-US" dirty="0" smtClean="0"/>
              <a:t>In conditions already encountered during their training or previous experience</a:t>
            </a:r>
          </a:p>
          <a:p>
            <a:pPr lvl="1"/>
            <a:r>
              <a:rPr lang="en-US" altLang="en-US" dirty="0" smtClean="0">
                <a:solidFill>
                  <a:schemeClr val="accent2"/>
                </a:solidFill>
              </a:rPr>
              <a:t>Can dive with a Dive Leader or above</a:t>
            </a:r>
            <a:endParaRPr lang="en-US" altLang="en-US" i="1" dirty="0" smtClean="0">
              <a:solidFill>
                <a:schemeClr val="accent2"/>
              </a:solidFill>
            </a:endParaRPr>
          </a:p>
          <a:p>
            <a:pPr lvl="2"/>
            <a:r>
              <a:rPr lang="en-US" altLang="en-US" dirty="0" smtClean="0"/>
              <a:t>To expand experience beyond that previously encountered, under supervision of Nationally Qualified Instructor (NQI)</a:t>
            </a:r>
          </a:p>
          <a:p>
            <a:pPr lvl="1"/>
            <a:r>
              <a:rPr lang="en-US" altLang="en-US" dirty="0" smtClean="0">
                <a:solidFill>
                  <a:schemeClr val="accent2"/>
                </a:solidFill>
              </a:rPr>
              <a:t>Can dive to:</a:t>
            </a:r>
            <a:endParaRPr lang="en-US" altLang="en-US" i="1" dirty="0" smtClean="0">
              <a:solidFill>
                <a:schemeClr val="accent2"/>
              </a:solidFill>
            </a:endParaRPr>
          </a:p>
          <a:p>
            <a:pPr lvl="2"/>
            <a:r>
              <a:rPr lang="en-US" altLang="en-US" dirty="0" smtClean="0"/>
              <a:t>Depth initially limited to 20m but can be progressively extended under supervision of NQI</a:t>
            </a:r>
          </a:p>
          <a:p>
            <a:pPr lvl="1"/>
            <a:r>
              <a:rPr lang="en-US" altLang="en-US" dirty="0" smtClean="0">
                <a:solidFill>
                  <a:schemeClr val="accent2"/>
                </a:solidFill>
              </a:rPr>
              <a:t>Plan and conduct dives requiring mandatory decompression stops</a:t>
            </a:r>
            <a:endParaRPr lang="en-US" altLang="en-US" i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3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3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3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3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53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4" grpId="0" autoUpdateAnimBg="0"/>
      <p:bldP spid="253955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Variety in Diving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6506"/>
            <a:ext cx="4126523" cy="5770811"/>
          </a:xfrm>
        </p:spPr>
        <p:txBody>
          <a:bodyPr/>
          <a:lstStyle/>
          <a:p>
            <a:r>
              <a:rPr lang="en-GB" altLang="en-US" dirty="0"/>
              <a:t>Dive sites</a:t>
            </a:r>
          </a:p>
          <a:p>
            <a:pPr lvl="1"/>
            <a:r>
              <a:rPr lang="en-GB" altLang="en-US" dirty="0"/>
              <a:t>Reefs and walls</a:t>
            </a:r>
          </a:p>
          <a:p>
            <a:pPr lvl="1"/>
            <a:r>
              <a:rPr lang="en-GB" altLang="en-US" dirty="0"/>
              <a:t>Gentle drift diving</a:t>
            </a:r>
          </a:p>
          <a:p>
            <a:pPr lvl="1"/>
            <a:r>
              <a:rPr lang="en-GB" altLang="en-US" dirty="0"/>
              <a:t>Wrecks</a:t>
            </a:r>
          </a:p>
          <a:p>
            <a:pPr>
              <a:spcBef>
                <a:spcPct val="35000"/>
              </a:spcBef>
            </a:pPr>
            <a:r>
              <a:rPr lang="en-GB" altLang="en-US" dirty="0"/>
              <a:t>Underwater conditions</a:t>
            </a:r>
          </a:p>
          <a:p>
            <a:pPr lvl="1"/>
            <a:r>
              <a:rPr lang="en-GB" altLang="en-US" dirty="0"/>
              <a:t>Depth</a:t>
            </a:r>
          </a:p>
          <a:p>
            <a:pPr lvl="1"/>
            <a:r>
              <a:rPr lang="en-GB" altLang="en-US" dirty="0"/>
              <a:t>Currents</a:t>
            </a:r>
          </a:p>
          <a:p>
            <a:pPr lvl="1"/>
            <a:r>
              <a:rPr lang="en-GB" altLang="en-US" dirty="0"/>
              <a:t>Restricted visibility</a:t>
            </a:r>
          </a:p>
          <a:p>
            <a:pPr lvl="1"/>
            <a:r>
              <a:rPr lang="en-GB" altLang="en-US" dirty="0"/>
              <a:t>Temperature</a:t>
            </a:r>
          </a:p>
          <a:p>
            <a:pPr>
              <a:spcBef>
                <a:spcPct val="35000"/>
              </a:spcBef>
            </a:pPr>
            <a:r>
              <a:rPr lang="en-GB" altLang="en-US" dirty="0"/>
              <a:t>Surface conditions</a:t>
            </a:r>
          </a:p>
          <a:p>
            <a:pPr lvl="1"/>
            <a:r>
              <a:rPr lang="en-GB" altLang="en-US" dirty="0"/>
              <a:t>Entry and exit</a:t>
            </a:r>
          </a:p>
          <a:p>
            <a:pPr lvl="1"/>
            <a:r>
              <a:rPr lang="en-GB" altLang="en-US" dirty="0"/>
              <a:t>Surface cover/support</a:t>
            </a:r>
          </a:p>
          <a:p>
            <a:endParaRPr lang="en-GB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6175" y="2255838"/>
            <a:ext cx="36195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86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Underwater Conditions</a:t>
            </a:r>
          </a:p>
        </p:txBody>
      </p:sp>
      <p:sp>
        <p:nvSpPr>
          <p:cNvPr id="251908" name="Rectangle 4"/>
          <p:cNvSpPr>
            <a:spLocks noChangeArrowheads="1"/>
          </p:cNvSpPr>
          <p:nvPr/>
        </p:nvSpPr>
        <p:spPr bwMode="auto">
          <a:xfrm>
            <a:off x="685800" y="2597150"/>
            <a:ext cx="39147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57150" indent="-57150" algn="l" eaLnBrk="0" hangingPunct="0">
              <a:buSzPct val="100000"/>
              <a:defRPr sz="2400" b="1">
                <a:solidFill>
                  <a:schemeClr val="accent2"/>
                </a:solidFill>
                <a:latin typeface="Arial" charset="0"/>
              </a:defRPr>
            </a:lvl1pPr>
            <a:lvl2pPr marL="455613" indent="1588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857250" indent="-2857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2960688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3303588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3760788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4217988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4675188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5132388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lnSpc>
                <a:spcPct val="105000"/>
              </a:lnSpc>
              <a:spcBef>
                <a:spcPct val="40000"/>
              </a:spcBef>
              <a:buFont typeface="CommonBullets" pitchFamily="34" charset="2"/>
              <a:buNone/>
            </a:pPr>
            <a:r>
              <a:rPr lang="en-US" altLang="en-US" sz="2400" i="0" dirty="0">
                <a:solidFill>
                  <a:schemeClr val="accent2"/>
                </a:solidFill>
              </a:rPr>
              <a:t>The same site - conditions vary</a:t>
            </a:r>
          </a:p>
        </p:txBody>
      </p:sp>
      <p:sp>
        <p:nvSpPr>
          <p:cNvPr id="251909" name="Rectangle 5"/>
          <p:cNvSpPr>
            <a:spLocks noChangeArrowheads="1"/>
          </p:cNvSpPr>
          <p:nvPr/>
        </p:nvSpPr>
        <p:spPr bwMode="auto">
          <a:xfrm>
            <a:off x="685800" y="4799013"/>
            <a:ext cx="38354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57150" indent="-57150" algn="l" eaLnBrk="0" hangingPunct="0">
              <a:buSzPct val="100000"/>
              <a:defRPr sz="2400" b="1">
                <a:solidFill>
                  <a:schemeClr val="accent2"/>
                </a:solidFill>
                <a:latin typeface="Arial" charset="0"/>
              </a:defRPr>
            </a:lvl1pPr>
            <a:lvl2pPr marL="285750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746125" indent="-285750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2960688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3303588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3760788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4217988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4675188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5132388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lnSpc>
                <a:spcPct val="105000"/>
              </a:lnSpc>
              <a:spcBef>
                <a:spcPct val="40000"/>
              </a:spcBef>
              <a:buFont typeface="CommonBullets" pitchFamily="34" charset="2"/>
              <a:buNone/>
            </a:pPr>
            <a:r>
              <a:rPr lang="en-US" altLang="en-US" sz="2400" i="0" dirty="0">
                <a:solidFill>
                  <a:schemeClr val="accent2"/>
                </a:solidFill>
              </a:rPr>
              <a:t>Anticipation as part of planning</a:t>
            </a:r>
          </a:p>
        </p:txBody>
      </p:sp>
      <p:pic>
        <p:nvPicPr>
          <p:cNvPr id="251910" name="Picture 6"/>
          <p:cNvPicPr>
            <a:picLocks noChangeAspect="1" noChangeArrowheads="1"/>
          </p:cNvPicPr>
          <p:nvPr/>
        </p:nvPicPr>
        <p:blipFill>
          <a:blip r:embed="rId3" cstate="screen">
            <a:lum bright="-18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0413" y="1811338"/>
            <a:ext cx="2422525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8" name="Picture 14" descr="Poor visibili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525" y="4146550"/>
            <a:ext cx="2459038" cy="217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1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5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1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251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8" grpId="0" build="p" bldLvl="2" autoUpdateAnimBg="0"/>
      <p:bldP spid="251909" grpId="0" build="p" bldLvl="2" autoUpdateAnimBg="0" advAuto="5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Depth - Tides &amp; the Moon</a:t>
            </a:r>
          </a:p>
        </p:txBody>
      </p:sp>
      <p:grpSp>
        <p:nvGrpSpPr>
          <p:cNvPr id="252933" name="Group 5"/>
          <p:cNvGrpSpPr>
            <a:grpSpLocks/>
          </p:cNvGrpSpPr>
          <p:nvPr/>
        </p:nvGrpSpPr>
        <p:grpSpPr bwMode="auto">
          <a:xfrm>
            <a:off x="6076950" y="1946275"/>
            <a:ext cx="757238" cy="669925"/>
            <a:chOff x="3773" y="1163"/>
            <a:chExt cx="477" cy="422"/>
          </a:xfrm>
        </p:grpSpPr>
        <p:sp>
          <p:nvSpPr>
            <p:cNvPr id="9256" name="Oval 6"/>
            <p:cNvSpPr>
              <a:spLocks noChangeArrowheads="1"/>
            </p:cNvSpPr>
            <p:nvPr/>
          </p:nvSpPr>
          <p:spPr bwMode="auto">
            <a:xfrm rot="3014959">
              <a:off x="3799" y="1194"/>
              <a:ext cx="365" cy="4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rot="10800000" vert="eaVert"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9257" name="Line 7"/>
            <p:cNvSpPr>
              <a:spLocks noChangeShapeType="1"/>
            </p:cNvSpPr>
            <p:nvPr/>
          </p:nvSpPr>
          <p:spPr bwMode="auto">
            <a:xfrm flipV="1">
              <a:off x="4141" y="1163"/>
              <a:ext cx="109" cy="1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52937" name="Group 9"/>
          <p:cNvGrpSpPr>
            <a:grpSpLocks/>
          </p:cNvGrpSpPr>
          <p:nvPr/>
        </p:nvGrpSpPr>
        <p:grpSpPr bwMode="auto">
          <a:xfrm>
            <a:off x="5738813" y="1681163"/>
            <a:ext cx="1347787" cy="1266825"/>
            <a:chOff x="3560" y="996"/>
            <a:chExt cx="849" cy="798"/>
          </a:xfrm>
        </p:grpSpPr>
        <p:sp>
          <p:nvSpPr>
            <p:cNvPr id="9251" name="Oval 10"/>
            <p:cNvSpPr>
              <a:spLocks noChangeArrowheads="1"/>
            </p:cNvSpPr>
            <p:nvPr/>
          </p:nvSpPr>
          <p:spPr bwMode="auto">
            <a:xfrm>
              <a:off x="3560" y="996"/>
              <a:ext cx="849" cy="798"/>
            </a:xfrm>
            <a:prstGeom prst="ellips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9252" name="Object 11"/>
            <p:cNvGraphicFramePr>
              <a:graphicFrameLocks noChangeAspect="1"/>
            </p:cNvGraphicFramePr>
            <p:nvPr/>
          </p:nvGraphicFramePr>
          <p:xfrm>
            <a:off x="3815" y="1232"/>
            <a:ext cx="340" cy="3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77" name="CorelDRAW" r:id="rId4" imgW="5112984" imgH="5121074" progId="CorelDraw.Graphic.8">
                    <p:embed/>
                  </p:oleObj>
                </mc:Choice>
                <mc:Fallback>
                  <p:oleObj name="CorelDRAW" r:id="rId4" imgW="5112984" imgH="5121074" progId="CorelDraw.Graphic.8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5" y="1232"/>
                          <a:ext cx="340" cy="3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253" name="Group 12"/>
            <p:cNvGrpSpPr>
              <a:grpSpLocks/>
            </p:cNvGrpSpPr>
            <p:nvPr/>
          </p:nvGrpSpPr>
          <p:grpSpPr bwMode="auto">
            <a:xfrm>
              <a:off x="4234" y="1059"/>
              <a:ext cx="122" cy="122"/>
              <a:chOff x="3272" y="1227"/>
              <a:chExt cx="173" cy="173"/>
            </a:xfrm>
          </p:grpSpPr>
          <p:pic>
            <p:nvPicPr>
              <p:cNvPr id="9254" name="Picture 13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" y="1236"/>
                <a:ext cx="163" cy="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</p:pic>
          <p:sp>
            <p:nvSpPr>
              <p:cNvPr id="9255" name="Oval 14"/>
              <p:cNvSpPr>
                <a:spLocks noChangeArrowheads="1"/>
              </p:cNvSpPr>
              <p:nvPr/>
            </p:nvSpPr>
            <p:spPr bwMode="auto">
              <a:xfrm>
                <a:off x="3272" y="1227"/>
                <a:ext cx="173" cy="173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52945" name="Group 17"/>
          <p:cNvGrpSpPr>
            <a:grpSpLocks/>
          </p:cNvGrpSpPr>
          <p:nvPr/>
        </p:nvGrpSpPr>
        <p:grpSpPr bwMode="auto">
          <a:xfrm>
            <a:off x="5688013" y="3087688"/>
            <a:ext cx="2713037" cy="1482725"/>
            <a:chOff x="3565" y="1845"/>
            <a:chExt cx="1709" cy="934"/>
          </a:xfrm>
        </p:grpSpPr>
        <p:sp>
          <p:nvSpPr>
            <p:cNvPr id="9243" name="Oval 18"/>
            <p:cNvSpPr>
              <a:spLocks noChangeArrowheads="1"/>
            </p:cNvSpPr>
            <p:nvPr/>
          </p:nvSpPr>
          <p:spPr bwMode="auto">
            <a:xfrm>
              <a:off x="3835" y="2137"/>
              <a:ext cx="375" cy="40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</a:endParaRPr>
            </a:p>
          </p:txBody>
        </p:sp>
        <p:pic>
          <p:nvPicPr>
            <p:cNvPr id="9244" name="Picture 1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4" y="2169"/>
              <a:ext cx="320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sp>
          <p:nvSpPr>
            <p:cNvPr id="9245" name="Oval 20"/>
            <p:cNvSpPr>
              <a:spLocks noChangeArrowheads="1"/>
            </p:cNvSpPr>
            <p:nvPr/>
          </p:nvSpPr>
          <p:spPr bwMode="auto">
            <a:xfrm>
              <a:off x="3565" y="1899"/>
              <a:ext cx="922" cy="880"/>
            </a:xfrm>
            <a:prstGeom prst="ellips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9246" name="Object 21"/>
            <p:cNvGraphicFramePr>
              <a:graphicFrameLocks noChangeAspect="1"/>
            </p:cNvGraphicFramePr>
            <p:nvPr/>
          </p:nvGraphicFramePr>
          <p:xfrm>
            <a:off x="3856" y="2172"/>
            <a:ext cx="340" cy="3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78" name="CorelDRAW" r:id="rId8" imgW="5112984" imgH="5121074" progId="CorelDraw.Graphic.8">
                    <p:embed/>
                  </p:oleObj>
                </mc:Choice>
                <mc:Fallback>
                  <p:oleObj name="CorelDRAW" r:id="rId8" imgW="5112984" imgH="5121074" progId="CorelDraw.Graphic.8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6" y="2172"/>
                          <a:ext cx="340" cy="3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7" name="Oval 22"/>
            <p:cNvSpPr>
              <a:spLocks noChangeArrowheads="1"/>
            </p:cNvSpPr>
            <p:nvPr/>
          </p:nvSpPr>
          <p:spPr bwMode="auto">
            <a:xfrm>
              <a:off x="4972" y="2184"/>
              <a:ext cx="274" cy="273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9248" name="Line 23"/>
            <p:cNvSpPr>
              <a:spLocks noChangeShapeType="1"/>
            </p:cNvSpPr>
            <p:nvPr/>
          </p:nvSpPr>
          <p:spPr bwMode="auto">
            <a:xfrm>
              <a:off x="4218" y="2333"/>
              <a:ext cx="681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9249" name="Line 24"/>
            <p:cNvSpPr>
              <a:spLocks noChangeShapeType="1"/>
            </p:cNvSpPr>
            <p:nvPr/>
          </p:nvSpPr>
          <p:spPr bwMode="auto">
            <a:xfrm flipV="1">
              <a:off x="4025" y="1968"/>
              <a:ext cx="0" cy="16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graphicFrame>
          <p:nvGraphicFramePr>
            <p:cNvPr id="9250" name="Object 25"/>
            <p:cNvGraphicFramePr>
              <a:graphicFrameLocks noChangeAspect="1"/>
            </p:cNvGraphicFramePr>
            <p:nvPr/>
          </p:nvGraphicFramePr>
          <p:xfrm flipV="1">
            <a:off x="3960" y="1845"/>
            <a:ext cx="123" cy="1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79" name="CorelDRAW" r:id="rId9" imgW="2028870" imgH="2032080" progId="CorelDraw.Graphic.8">
                    <p:embed/>
                  </p:oleObj>
                </mc:Choice>
                <mc:Fallback>
                  <p:oleObj name="CorelDRAW" r:id="rId9" imgW="2028870" imgH="2032080" progId="CorelDraw.Graphic.8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3960" y="1845"/>
                          <a:ext cx="123" cy="1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2954" name="Group 26"/>
          <p:cNvGrpSpPr>
            <a:grpSpLocks/>
          </p:cNvGrpSpPr>
          <p:nvPr/>
        </p:nvGrpSpPr>
        <p:grpSpPr bwMode="auto">
          <a:xfrm>
            <a:off x="5651500" y="4822825"/>
            <a:ext cx="2690813" cy="1397000"/>
            <a:chOff x="3578" y="2902"/>
            <a:chExt cx="1695" cy="880"/>
          </a:xfrm>
        </p:grpSpPr>
        <p:sp>
          <p:nvSpPr>
            <p:cNvPr id="9235" name="Oval 27"/>
            <p:cNvSpPr>
              <a:spLocks noChangeArrowheads="1"/>
            </p:cNvSpPr>
            <p:nvPr/>
          </p:nvSpPr>
          <p:spPr bwMode="auto">
            <a:xfrm>
              <a:off x="3824" y="3163"/>
              <a:ext cx="441" cy="359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</a:endParaRPr>
            </a:p>
          </p:txBody>
        </p:sp>
        <p:pic>
          <p:nvPicPr>
            <p:cNvPr id="9236" name="Picture 2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0" y="3177"/>
              <a:ext cx="313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</p:pic>
        <p:graphicFrame>
          <p:nvGraphicFramePr>
            <p:cNvPr id="9237" name="Object 29"/>
            <p:cNvGraphicFramePr>
              <a:graphicFrameLocks noChangeAspect="1"/>
            </p:cNvGraphicFramePr>
            <p:nvPr/>
          </p:nvGraphicFramePr>
          <p:xfrm>
            <a:off x="3879" y="3173"/>
            <a:ext cx="333" cy="3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0" name="CorelDRAW" r:id="rId11" imgW="5112984" imgH="5121074" progId="CorelDraw.Graphic.8">
                    <p:embed/>
                  </p:oleObj>
                </mc:Choice>
                <mc:Fallback>
                  <p:oleObj name="CorelDRAW" r:id="rId11" imgW="5112984" imgH="5121074" progId="CorelDraw.Graphic.8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9" y="3173"/>
                          <a:ext cx="333" cy="3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8" name="Oval 30"/>
            <p:cNvSpPr>
              <a:spLocks noChangeArrowheads="1"/>
            </p:cNvSpPr>
            <p:nvPr/>
          </p:nvSpPr>
          <p:spPr bwMode="auto">
            <a:xfrm>
              <a:off x="4978" y="3200"/>
              <a:ext cx="267" cy="273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9239" name="Line 31"/>
            <p:cNvSpPr>
              <a:spLocks noChangeShapeType="1"/>
            </p:cNvSpPr>
            <p:nvPr/>
          </p:nvSpPr>
          <p:spPr bwMode="auto">
            <a:xfrm>
              <a:off x="4282" y="3339"/>
              <a:ext cx="612" cy="1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9240" name="Line 32"/>
            <p:cNvSpPr>
              <a:spLocks noChangeShapeType="1"/>
            </p:cNvSpPr>
            <p:nvPr/>
          </p:nvSpPr>
          <p:spPr bwMode="auto">
            <a:xfrm rot="5365277" flipV="1">
              <a:off x="4347" y="3254"/>
              <a:ext cx="4" cy="1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9241" name="Oval 33"/>
            <p:cNvSpPr>
              <a:spLocks noChangeArrowheads="1"/>
            </p:cNvSpPr>
            <p:nvPr/>
          </p:nvSpPr>
          <p:spPr bwMode="auto">
            <a:xfrm>
              <a:off x="3578" y="2902"/>
              <a:ext cx="922" cy="880"/>
            </a:xfrm>
            <a:prstGeom prst="ellips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9242" name="Object 34"/>
            <p:cNvGraphicFramePr>
              <a:graphicFrameLocks noChangeAspect="1"/>
            </p:cNvGraphicFramePr>
            <p:nvPr/>
          </p:nvGraphicFramePr>
          <p:xfrm flipV="1">
            <a:off x="4440" y="3271"/>
            <a:ext cx="123" cy="1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1" name="CorelDRAW" r:id="rId12" imgW="2028870" imgH="2032080" progId="CorelDraw.Graphic.8">
                    <p:embed/>
                  </p:oleObj>
                </mc:Choice>
                <mc:Fallback>
                  <p:oleObj name="CorelDRAW" r:id="rId12" imgW="2028870" imgH="2032080" progId="CorelDraw.Graphic.8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4440" y="3271"/>
                          <a:ext cx="123" cy="1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2964" name="Group 36"/>
          <p:cNvGrpSpPr>
            <a:grpSpLocks/>
          </p:cNvGrpSpPr>
          <p:nvPr/>
        </p:nvGrpSpPr>
        <p:grpSpPr bwMode="auto">
          <a:xfrm>
            <a:off x="6334125" y="4068763"/>
            <a:ext cx="195263" cy="495300"/>
            <a:chOff x="3972" y="2544"/>
            <a:chExt cx="123" cy="312"/>
          </a:xfrm>
        </p:grpSpPr>
        <p:graphicFrame>
          <p:nvGraphicFramePr>
            <p:cNvPr id="9233" name="Object 37"/>
            <p:cNvGraphicFramePr>
              <a:graphicFrameLocks noChangeAspect="1"/>
            </p:cNvGraphicFramePr>
            <p:nvPr/>
          </p:nvGraphicFramePr>
          <p:xfrm flipV="1">
            <a:off x="3972" y="2733"/>
            <a:ext cx="123" cy="1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2" name="CorelDRAW" r:id="rId13" imgW="2028870" imgH="2032080" progId="CorelDraw.Graphic.8">
                    <p:embed/>
                  </p:oleObj>
                </mc:Choice>
                <mc:Fallback>
                  <p:oleObj name="CorelDRAW" r:id="rId13" imgW="2028870" imgH="2032080" progId="CorelDraw.Graphic.8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3972" y="2733"/>
                          <a:ext cx="123" cy="1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4" name="Line 38"/>
            <p:cNvSpPr>
              <a:spLocks noChangeShapeType="1"/>
            </p:cNvSpPr>
            <p:nvPr/>
          </p:nvSpPr>
          <p:spPr bwMode="auto">
            <a:xfrm>
              <a:off x="4030" y="2544"/>
              <a:ext cx="0" cy="18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52967" name="Group 39"/>
          <p:cNvGrpSpPr>
            <a:grpSpLocks/>
          </p:cNvGrpSpPr>
          <p:nvPr/>
        </p:nvGrpSpPr>
        <p:grpSpPr bwMode="auto">
          <a:xfrm>
            <a:off x="5572125" y="5416550"/>
            <a:ext cx="479425" cy="195263"/>
            <a:chOff x="3528" y="3280"/>
            <a:chExt cx="302" cy="123"/>
          </a:xfrm>
        </p:grpSpPr>
        <p:graphicFrame>
          <p:nvGraphicFramePr>
            <p:cNvPr id="9231" name="Object 40"/>
            <p:cNvGraphicFramePr>
              <a:graphicFrameLocks noChangeAspect="1"/>
            </p:cNvGraphicFramePr>
            <p:nvPr/>
          </p:nvGraphicFramePr>
          <p:xfrm flipV="1">
            <a:off x="3528" y="3280"/>
            <a:ext cx="123" cy="1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3" name="CorelDRAW" r:id="rId14" imgW="2028870" imgH="2032080" progId="CorelDraw.Graphic.8">
                    <p:embed/>
                  </p:oleObj>
                </mc:Choice>
                <mc:Fallback>
                  <p:oleObj name="CorelDRAW" r:id="rId14" imgW="2028870" imgH="2032080" progId="CorelDraw.Graphic.8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3528" y="3280"/>
                          <a:ext cx="123" cy="1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777777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2" name="Line 41"/>
            <p:cNvSpPr>
              <a:spLocks noChangeShapeType="1"/>
            </p:cNvSpPr>
            <p:nvPr/>
          </p:nvSpPr>
          <p:spPr bwMode="auto">
            <a:xfrm flipH="1">
              <a:off x="3654" y="3337"/>
              <a:ext cx="176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41" name="Content Placeholder 2"/>
          <p:cNvSpPr>
            <a:spLocks noGrp="1"/>
          </p:cNvSpPr>
          <p:nvPr>
            <p:ph idx="1"/>
          </p:nvPr>
        </p:nvSpPr>
        <p:spPr>
          <a:xfrm>
            <a:off x="457200" y="1589719"/>
            <a:ext cx="4237264" cy="4403770"/>
          </a:xfrm>
        </p:spPr>
        <p:txBody>
          <a:bodyPr/>
          <a:lstStyle/>
          <a:p>
            <a:r>
              <a:rPr lang="en-US" altLang="en-US" dirty="0" smtClean="0"/>
              <a:t>Moon’s gravity pulls ocean towards it</a:t>
            </a:r>
          </a:p>
          <a:p>
            <a:pPr lvl="2"/>
            <a:r>
              <a:rPr lang="en-US" altLang="en-US" dirty="0"/>
              <a:t>Bulge of high water</a:t>
            </a:r>
          </a:p>
          <a:p>
            <a:pPr lvl="2"/>
            <a:r>
              <a:rPr lang="en-US" altLang="en-US" dirty="0"/>
              <a:t>Bulge on opposite side of </a:t>
            </a:r>
            <a:r>
              <a:rPr lang="en-US" altLang="en-US" dirty="0" smtClean="0"/>
              <a:t>Earth</a:t>
            </a:r>
          </a:p>
          <a:p>
            <a:pPr marL="0" lvl="1" indent="0">
              <a:buNone/>
            </a:pPr>
            <a:endParaRPr lang="en-US" altLang="en-US" dirty="0"/>
          </a:p>
          <a:p>
            <a:pPr lvl="1"/>
            <a:r>
              <a:rPr lang="en-US" altLang="en-US" dirty="0"/>
              <a:t>Sun’s gravity also has an effect</a:t>
            </a:r>
          </a:p>
          <a:p>
            <a:pPr lvl="1"/>
            <a:r>
              <a:rPr lang="en-US" altLang="en-US" dirty="0"/>
              <a:t>‘Neap’ (small) </a:t>
            </a:r>
            <a:r>
              <a:rPr lang="en-US" altLang="en-US" dirty="0" smtClean="0"/>
              <a:t>tides</a:t>
            </a:r>
          </a:p>
          <a:p>
            <a:pPr lvl="1"/>
            <a:r>
              <a:rPr lang="en-US" altLang="en-US" dirty="0" smtClean="0"/>
              <a:t>‘Spring</a:t>
            </a:r>
            <a:r>
              <a:rPr lang="en-US" altLang="en-US" dirty="0"/>
              <a:t>’ (large) </a:t>
            </a:r>
            <a:r>
              <a:rPr lang="en-US" altLang="en-US" dirty="0" smtClean="0"/>
              <a:t>tides</a:t>
            </a:r>
          </a:p>
          <a:p>
            <a:pPr marL="0" lvl="1" indent="0">
              <a:buNone/>
            </a:pPr>
            <a:endParaRPr lang="en-US" altLang="en-US" dirty="0"/>
          </a:p>
          <a:p>
            <a:pPr lvl="1"/>
            <a:r>
              <a:rPr lang="en-US" altLang="en-US" dirty="0"/>
              <a:t>Tide cycle approx.. 12 hours</a:t>
            </a:r>
          </a:p>
          <a:p>
            <a:pPr lvl="1"/>
            <a:r>
              <a:rPr lang="en-US" altLang="en-US" dirty="0"/>
              <a:t>Moon (Lunar) month = 28 </a:t>
            </a:r>
            <a:r>
              <a:rPr lang="en-US" altLang="en-US" dirty="0" smtClean="0"/>
              <a:t>days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2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5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52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2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5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Depth - Tides</a:t>
            </a:r>
          </a:p>
        </p:txBody>
      </p:sp>
      <p:grpSp>
        <p:nvGrpSpPr>
          <p:cNvPr id="256004" name="Group 4"/>
          <p:cNvGrpSpPr>
            <a:grpSpLocks/>
          </p:cNvGrpSpPr>
          <p:nvPr/>
        </p:nvGrpSpPr>
        <p:grpSpPr bwMode="auto">
          <a:xfrm>
            <a:off x="4106863" y="1933575"/>
            <a:ext cx="2955925" cy="1547813"/>
            <a:chOff x="2568" y="1234"/>
            <a:chExt cx="1880" cy="975"/>
          </a:xfrm>
        </p:grpSpPr>
        <p:sp>
          <p:nvSpPr>
            <p:cNvPr id="10275" name="Rectangle 5"/>
            <p:cNvSpPr>
              <a:spLocks noChangeArrowheads="1"/>
            </p:cNvSpPr>
            <p:nvPr/>
          </p:nvSpPr>
          <p:spPr bwMode="auto">
            <a:xfrm>
              <a:off x="2571" y="1234"/>
              <a:ext cx="1877" cy="97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76" name="Line 6"/>
            <p:cNvSpPr>
              <a:spLocks noChangeShapeType="1"/>
            </p:cNvSpPr>
            <p:nvPr/>
          </p:nvSpPr>
          <p:spPr bwMode="auto">
            <a:xfrm>
              <a:off x="2568" y="1242"/>
              <a:ext cx="187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56009" name="Group 9"/>
          <p:cNvGrpSpPr>
            <a:grpSpLocks/>
          </p:cNvGrpSpPr>
          <p:nvPr/>
        </p:nvGrpSpPr>
        <p:grpSpPr bwMode="auto">
          <a:xfrm>
            <a:off x="4092575" y="4400550"/>
            <a:ext cx="2960688" cy="1927225"/>
            <a:chOff x="2578" y="2772"/>
            <a:chExt cx="1865" cy="1214"/>
          </a:xfrm>
        </p:grpSpPr>
        <p:sp>
          <p:nvSpPr>
            <p:cNvPr id="10272" name="Rectangle 10"/>
            <p:cNvSpPr>
              <a:spLocks noChangeArrowheads="1"/>
            </p:cNvSpPr>
            <p:nvPr/>
          </p:nvSpPr>
          <p:spPr bwMode="auto">
            <a:xfrm>
              <a:off x="2579" y="2955"/>
              <a:ext cx="1864" cy="101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73" name="Rectangle 11"/>
            <p:cNvSpPr>
              <a:spLocks noChangeArrowheads="1"/>
            </p:cNvSpPr>
            <p:nvPr/>
          </p:nvSpPr>
          <p:spPr bwMode="auto">
            <a:xfrm>
              <a:off x="2579" y="2772"/>
              <a:ext cx="1863" cy="12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74" name="Rectangle 12"/>
            <p:cNvSpPr>
              <a:spLocks noChangeArrowheads="1"/>
            </p:cNvSpPr>
            <p:nvPr/>
          </p:nvSpPr>
          <p:spPr bwMode="auto">
            <a:xfrm>
              <a:off x="2578" y="3884"/>
              <a:ext cx="1863" cy="10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56013" name="Text Box 13"/>
          <p:cNvSpPr txBox="1">
            <a:spLocks noChangeArrowheads="1"/>
          </p:cNvSpPr>
          <p:nvPr/>
        </p:nvSpPr>
        <p:spPr bwMode="auto">
          <a:xfrm>
            <a:off x="4897438" y="5083175"/>
            <a:ext cx="1374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i="0">
                <a:solidFill>
                  <a:schemeClr val="tx1"/>
                </a:solidFill>
              </a:rPr>
              <a:t>LW = 21m</a:t>
            </a:r>
            <a:endParaRPr lang="en-US" altLang="en-US" sz="2000" i="0"/>
          </a:p>
        </p:txBody>
      </p:sp>
      <p:sp>
        <p:nvSpPr>
          <p:cNvPr id="256014" name="Text Box 14"/>
          <p:cNvSpPr txBox="1">
            <a:spLocks noChangeArrowheads="1"/>
          </p:cNvSpPr>
          <p:nvPr/>
        </p:nvSpPr>
        <p:spPr bwMode="auto">
          <a:xfrm>
            <a:off x="4886325" y="4368800"/>
            <a:ext cx="1403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i="0">
                <a:solidFill>
                  <a:schemeClr val="tx1"/>
                </a:solidFill>
              </a:rPr>
              <a:t>HW = 25m</a:t>
            </a:r>
            <a:endParaRPr lang="en-US" altLang="en-US" sz="2000" i="0"/>
          </a:p>
        </p:txBody>
      </p:sp>
      <p:grpSp>
        <p:nvGrpSpPr>
          <p:cNvPr id="256015" name="Group 15"/>
          <p:cNvGrpSpPr>
            <a:grpSpLocks/>
          </p:cNvGrpSpPr>
          <p:nvPr/>
        </p:nvGrpSpPr>
        <p:grpSpPr bwMode="auto">
          <a:xfrm>
            <a:off x="7177088" y="1955800"/>
            <a:ext cx="1074737" cy="709613"/>
            <a:chOff x="4457" y="1241"/>
            <a:chExt cx="677" cy="447"/>
          </a:xfrm>
        </p:grpSpPr>
        <p:sp>
          <p:nvSpPr>
            <p:cNvPr id="10270" name="Text Box 16"/>
            <p:cNvSpPr txBox="1">
              <a:spLocks noChangeArrowheads="1"/>
            </p:cNvSpPr>
            <p:nvPr/>
          </p:nvSpPr>
          <p:spPr bwMode="auto">
            <a:xfrm>
              <a:off x="4467" y="1241"/>
              <a:ext cx="667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000" i="0">
                  <a:solidFill>
                    <a:schemeClr val="tx1"/>
                  </a:solidFill>
                </a:rPr>
                <a:t>Tidal Range</a:t>
              </a:r>
            </a:p>
          </p:txBody>
        </p:sp>
        <p:sp>
          <p:nvSpPr>
            <p:cNvPr id="10271" name="AutoShape 17"/>
            <p:cNvSpPr>
              <a:spLocks/>
            </p:cNvSpPr>
            <p:nvPr/>
          </p:nvSpPr>
          <p:spPr bwMode="auto">
            <a:xfrm>
              <a:off x="4457" y="1242"/>
              <a:ext cx="47" cy="446"/>
            </a:xfrm>
            <a:prstGeom prst="rightBracket">
              <a:avLst>
                <a:gd name="adj" fmla="val 79078"/>
              </a:avLst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56018" name="Group 18"/>
          <p:cNvGrpSpPr>
            <a:grpSpLocks/>
          </p:cNvGrpSpPr>
          <p:nvPr/>
        </p:nvGrpSpPr>
        <p:grpSpPr bwMode="auto">
          <a:xfrm>
            <a:off x="7173913" y="4173538"/>
            <a:ext cx="1068387" cy="1208087"/>
            <a:chOff x="4456" y="2647"/>
            <a:chExt cx="673" cy="761"/>
          </a:xfrm>
        </p:grpSpPr>
        <p:sp>
          <p:nvSpPr>
            <p:cNvPr id="10268" name="Text Box 19"/>
            <p:cNvSpPr txBox="1">
              <a:spLocks noChangeArrowheads="1"/>
            </p:cNvSpPr>
            <p:nvPr/>
          </p:nvSpPr>
          <p:spPr bwMode="auto">
            <a:xfrm>
              <a:off x="4462" y="2647"/>
              <a:ext cx="667" cy="6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5000"/>
                </a:spcBef>
              </a:pPr>
              <a:r>
                <a:rPr lang="en-US" altLang="en-US" sz="2000" i="0">
                  <a:solidFill>
                    <a:schemeClr val="tx1"/>
                  </a:solidFill>
                </a:rPr>
                <a:t>Tidal Range</a:t>
              </a:r>
            </a:p>
            <a:p>
              <a:pPr algn="l" eaLnBrk="1" hangingPunct="1">
                <a:spcBef>
                  <a:spcPct val="25000"/>
                </a:spcBef>
              </a:pPr>
              <a:r>
                <a:rPr lang="en-US" altLang="en-US" sz="2000" i="0">
                  <a:solidFill>
                    <a:srgbClr val="FF0000"/>
                  </a:solidFill>
                </a:rPr>
                <a:t>  = 4m</a:t>
              </a:r>
            </a:p>
          </p:txBody>
        </p:sp>
        <p:sp>
          <p:nvSpPr>
            <p:cNvPr id="10269" name="AutoShape 20"/>
            <p:cNvSpPr>
              <a:spLocks/>
            </p:cNvSpPr>
            <p:nvPr/>
          </p:nvSpPr>
          <p:spPr bwMode="auto">
            <a:xfrm>
              <a:off x="4456" y="2962"/>
              <a:ext cx="47" cy="446"/>
            </a:xfrm>
            <a:prstGeom prst="rightBracket">
              <a:avLst>
                <a:gd name="adj" fmla="val 79078"/>
              </a:avLst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56021" name="Group 21"/>
          <p:cNvGrpSpPr>
            <a:grpSpLocks/>
          </p:cNvGrpSpPr>
          <p:nvPr/>
        </p:nvGrpSpPr>
        <p:grpSpPr bwMode="auto">
          <a:xfrm>
            <a:off x="4102100" y="1692275"/>
            <a:ext cx="2970213" cy="1965325"/>
            <a:chOff x="2584" y="1066"/>
            <a:chExt cx="1871" cy="1238"/>
          </a:xfrm>
        </p:grpSpPr>
        <p:grpSp>
          <p:nvGrpSpPr>
            <p:cNvPr id="10262" name="Group 22"/>
            <p:cNvGrpSpPr>
              <a:grpSpLocks/>
            </p:cNvGrpSpPr>
            <p:nvPr/>
          </p:nvGrpSpPr>
          <p:grpSpPr bwMode="auto">
            <a:xfrm>
              <a:off x="2584" y="1066"/>
              <a:ext cx="1863" cy="1238"/>
              <a:chOff x="2565" y="1093"/>
              <a:chExt cx="1882" cy="1211"/>
            </a:xfrm>
          </p:grpSpPr>
          <p:sp>
            <p:nvSpPr>
              <p:cNvPr id="10266" name="Rectangle 23"/>
              <p:cNvSpPr>
                <a:spLocks noChangeArrowheads="1"/>
              </p:cNvSpPr>
              <p:nvPr/>
            </p:nvSpPr>
            <p:spPr bwMode="auto">
              <a:xfrm>
                <a:off x="2565" y="1093"/>
                <a:ext cx="1882" cy="120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267" name="Rectangle 24"/>
              <p:cNvSpPr>
                <a:spLocks noChangeArrowheads="1"/>
              </p:cNvSpPr>
              <p:nvPr/>
            </p:nvSpPr>
            <p:spPr bwMode="auto">
              <a:xfrm>
                <a:off x="2567" y="2205"/>
                <a:ext cx="1879" cy="99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263" name="Group 25"/>
            <p:cNvGrpSpPr>
              <a:grpSpLocks/>
            </p:cNvGrpSpPr>
            <p:nvPr/>
          </p:nvGrpSpPr>
          <p:grpSpPr bwMode="auto">
            <a:xfrm>
              <a:off x="2589" y="1674"/>
              <a:ext cx="1866" cy="530"/>
              <a:chOff x="2574" y="1674"/>
              <a:chExt cx="1878" cy="530"/>
            </a:xfrm>
          </p:grpSpPr>
          <p:sp>
            <p:nvSpPr>
              <p:cNvPr id="10264" name="Rectangle 26"/>
              <p:cNvSpPr>
                <a:spLocks noChangeArrowheads="1"/>
              </p:cNvSpPr>
              <p:nvPr/>
            </p:nvSpPr>
            <p:spPr bwMode="auto">
              <a:xfrm>
                <a:off x="2576" y="1674"/>
                <a:ext cx="1870" cy="530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prstDash val="dash"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265" name="Line 27"/>
              <p:cNvSpPr>
                <a:spLocks noChangeShapeType="1"/>
              </p:cNvSpPr>
              <p:nvPr/>
            </p:nvSpPr>
            <p:spPr bwMode="auto">
              <a:xfrm>
                <a:off x="2574" y="1680"/>
                <a:ext cx="187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grpSp>
        <p:nvGrpSpPr>
          <p:cNvPr id="256028" name="Group 28"/>
          <p:cNvGrpSpPr>
            <a:grpSpLocks/>
          </p:cNvGrpSpPr>
          <p:nvPr/>
        </p:nvGrpSpPr>
        <p:grpSpPr bwMode="auto">
          <a:xfrm>
            <a:off x="5707063" y="1660525"/>
            <a:ext cx="608012" cy="1830388"/>
            <a:chOff x="3370" y="1054"/>
            <a:chExt cx="383" cy="1162"/>
          </a:xfrm>
        </p:grpSpPr>
        <p:sp>
          <p:nvSpPr>
            <p:cNvPr id="10260" name="Text Box 29"/>
            <p:cNvSpPr txBox="1">
              <a:spLocks noChangeArrowheads="1"/>
            </p:cNvSpPr>
            <p:nvPr/>
          </p:nvSpPr>
          <p:spPr bwMode="auto">
            <a:xfrm>
              <a:off x="3370" y="1054"/>
              <a:ext cx="38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000" i="0">
                  <a:solidFill>
                    <a:schemeClr val="tx1"/>
                  </a:solidFill>
                </a:rPr>
                <a:t>HW</a:t>
              </a:r>
            </a:p>
          </p:txBody>
        </p:sp>
        <p:sp>
          <p:nvSpPr>
            <p:cNvPr id="10261" name="Line 30"/>
            <p:cNvSpPr>
              <a:spLocks noChangeShapeType="1"/>
            </p:cNvSpPr>
            <p:nvPr/>
          </p:nvSpPr>
          <p:spPr bwMode="auto">
            <a:xfrm>
              <a:off x="3581" y="1244"/>
              <a:ext cx="0" cy="972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grpSp>
        <p:nvGrpSpPr>
          <p:cNvPr id="256031" name="Group 31"/>
          <p:cNvGrpSpPr>
            <a:grpSpLocks/>
          </p:cNvGrpSpPr>
          <p:nvPr/>
        </p:nvGrpSpPr>
        <p:grpSpPr bwMode="auto">
          <a:xfrm>
            <a:off x="4819650" y="2349500"/>
            <a:ext cx="579438" cy="1150938"/>
            <a:chOff x="2892" y="1502"/>
            <a:chExt cx="365" cy="707"/>
          </a:xfrm>
        </p:grpSpPr>
        <p:sp>
          <p:nvSpPr>
            <p:cNvPr id="10258" name="Text Box 32"/>
            <p:cNvSpPr txBox="1">
              <a:spLocks noChangeArrowheads="1"/>
            </p:cNvSpPr>
            <p:nvPr/>
          </p:nvSpPr>
          <p:spPr bwMode="auto">
            <a:xfrm>
              <a:off x="2892" y="1502"/>
              <a:ext cx="365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000" i="0">
                  <a:solidFill>
                    <a:schemeClr val="tx1"/>
                  </a:solidFill>
                </a:rPr>
                <a:t>LW</a:t>
              </a:r>
            </a:p>
          </p:txBody>
        </p:sp>
        <p:sp>
          <p:nvSpPr>
            <p:cNvPr id="10259" name="Line 33"/>
            <p:cNvSpPr>
              <a:spLocks noChangeShapeType="1"/>
            </p:cNvSpPr>
            <p:nvPr/>
          </p:nvSpPr>
          <p:spPr bwMode="auto">
            <a:xfrm>
              <a:off x="3072" y="1700"/>
              <a:ext cx="0" cy="509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256034" name="Line 34"/>
          <p:cNvSpPr>
            <a:spLocks noChangeShapeType="1"/>
          </p:cNvSpPr>
          <p:nvPr/>
        </p:nvSpPr>
        <p:spPr bwMode="auto">
          <a:xfrm>
            <a:off x="4095750" y="5419725"/>
            <a:ext cx="2943225" cy="9525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56035" name="Line 35"/>
          <p:cNvSpPr>
            <a:spLocks noChangeShapeType="1"/>
          </p:cNvSpPr>
          <p:nvPr/>
        </p:nvSpPr>
        <p:spPr bwMode="auto">
          <a:xfrm flipV="1">
            <a:off x="4095750" y="4684713"/>
            <a:ext cx="2971800" cy="1587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36" name="Content Placeholder 2"/>
          <p:cNvSpPr>
            <a:spLocks noGrp="1"/>
          </p:cNvSpPr>
          <p:nvPr>
            <p:ph idx="1"/>
          </p:nvPr>
        </p:nvSpPr>
        <p:spPr>
          <a:xfrm>
            <a:off x="457200" y="1826475"/>
            <a:ext cx="4237264" cy="3465051"/>
          </a:xfrm>
        </p:spPr>
        <p:txBody>
          <a:bodyPr/>
          <a:lstStyle/>
          <a:p>
            <a:r>
              <a:rPr lang="en-GB" altLang="en-US" dirty="0"/>
              <a:t>Tidal range</a:t>
            </a:r>
          </a:p>
          <a:p>
            <a:pPr lvl="1"/>
            <a:r>
              <a:rPr lang="en-GB" altLang="en-US" dirty="0"/>
              <a:t>Low water (LW</a:t>
            </a:r>
            <a:r>
              <a:rPr lang="en-GB" altLang="en-US" dirty="0" smtClean="0"/>
              <a:t>)</a:t>
            </a:r>
          </a:p>
          <a:p>
            <a:pPr lvl="1"/>
            <a:r>
              <a:rPr lang="en-GB" altLang="en-US" dirty="0" smtClean="0"/>
              <a:t>High water (HW)</a:t>
            </a:r>
          </a:p>
          <a:p>
            <a:pPr marL="0" lvl="1" indent="0">
              <a:buNone/>
            </a:pPr>
            <a:endParaRPr lang="en-GB" altLang="en-US" dirty="0" smtClean="0"/>
          </a:p>
          <a:p>
            <a:pPr marL="0" lvl="1" indent="0">
              <a:buNone/>
            </a:pPr>
            <a:endParaRPr lang="en-GB" altLang="en-US" dirty="0"/>
          </a:p>
          <a:p>
            <a:pPr marL="0" lvl="1" indent="0">
              <a:buNone/>
            </a:pPr>
            <a:endParaRPr lang="en-GB" altLang="en-US" dirty="0" smtClean="0"/>
          </a:p>
          <a:p>
            <a:pPr lvl="1"/>
            <a:endParaRPr lang="en-GB" altLang="en-US" dirty="0">
              <a:solidFill>
                <a:schemeClr val="accent2"/>
              </a:solidFill>
            </a:endParaRPr>
          </a:p>
          <a:p>
            <a:r>
              <a:rPr lang="en-GB" altLang="en-US" dirty="0"/>
              <a:t>D</a:t>
            </a:r>
            <a:r>
              <a:rPr lang="en-GB" altLang="en-US" dirty="0" smtClean="0"/>
              <a:t>epths on dive site may vary</a:t>
            </a:r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25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6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5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56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6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25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3" grpId="0" autoUpdateAnimBg="0"/>
      <p:bldP spid="256014" grpId="0" autoUpdateAnimBg="0"/>
      <p:bldP spid="256034" grpId="0" animBg="1"/>
      <p:bldP spid="256035" grpId="0" animBg="1"/>
      <p:bldP spid="36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Currents &amp; Ground Swell</a:t>
            </a:r>
          </a:p>
        </p:txBody>
      </p:sp>
      <p:sp>
        <p:nvSpPr>
          <p:cNvPr id="257030" name="Rectangle 6"/>
          <p:cNvSpPr>
            <a:spLocks noChangeArrowheads="1"/>
          </p:cNvSpPr>
          <p:nvPr/>
        </p:nvSpPr>
        <p:spPr bwMode="auto">
          <a:xfrm>
            <a:off x="4752975" y="1719263"/>
            <a:ext cx="3830638" cy="2155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257031" name="AutoShape 7"/>
          <p:cNvCxnSpPr>
            <a:cxnSpLocks noChangeShapeType="1"/>
          </p:cNvCxnSpPr>
          <p:nvPr/>
        </p:nvCxnSpPr>
        <p:spPr bwMode="auto">
          <a:xfrm>
            <a:off x="6432550" y="2339975"/>
            <a:ext cx="555625" cy="3175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7032" name="AutoShape 8"/>
          <p:cNvCxnSpPr>
            <a:cxnSpLocks noChangeShapeType="1"/>
          </p:cNvCxnSpPr>
          <p:nvPr/>
        </p:nvCxnSpPr>
        <p:spPr bwMode="auto">
          <a:xfrm flipH="1">
            <a:off x="6391275" y="3068638"/>
            <a:ext cx="534988" cy="0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7033" name="AutoShape 9"/>
          <p:cNvCxnSpPr>
            <a:cxnSpLocks noChangeShapeType="1"/>
          </p:cNvCxnSpPr>
          <p:nvPr/>
        </p:nvCxnSpPr>
        <p:spPr bwMode="auto">
          <a:xfrm flipH="1">
            <a:off x="5526088" y="3060700"/>
            <a:ext cx="323850" cy="1588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cxnSp>
      <p:cxnSp>
        <p:nvCxnSpPr>
          <p:cNvPr id="257034" name="AutoShape 10"/>
          <p:cNvCxnSpPr>
            <a:cxnSpLocks noChangeShapeType="1"/>
          </p:cNvCxnSpPr>
          <p:nvPr/>
        </p:nvCxnSpPr>
        <p:spPr bwMode="auto">
          <a:xfrm flipV="1">
            <a:off x="5559425" y="2328863"/>
            <a:ext cx="357188" cy="17462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cxnSp>
      <p:cxnSp>
        <p:nvCxnSpPr>
          <p:cNvPr id="257035" name="AutoShape 11"/>
          <p:cNvCxnSpPr>
            <a:cxnSpLocks noChangeShapeType="1"/>
          </p:cNvCxnSpPr>
          <p:nvPr/>
        </p:nvCxnSpPr>
        <p:spPr bwMode="auto">
          <a:xfrm>
            <a:off x="7059613" y="2349500"/>
            <a:ext cx="404812" cy="317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7036" name="AutoShape 12"/>
          <p:cNvCxnSpPr>
            <a:cxnSpLocks noChangeShapeType="1"/>
          </p:cNvCxnSpPr>
          <p:nvPr/>
        </p:nvCxnSpPr>
        <p:spPr bwMode="auto">
          <a:xfrm flipH="1">
            <a:off x="7029450" y="3078163"/>
            <a:ext cx="390525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7037" name="AutoShape 13"/>
          <p:cNvCxnSpPr>
            <a:cxnSpLocks noChangeShapeType="1"/>
          </p:cNvCxnSpPr>
          <p:nvPr/>
        </p:nvCxnSpPr>
        <p:spPr bwMode="auto">
          <a:xfrm>
            <a:off x="5954713" y="2339975"/>
            <a:ext cx="404812" cy="317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7038" name="AutoShape 14"/>
          <p:cNvCxnSpPr>
            <a:cxnSpLocks noChangeShapeType="1"/>
          </p:cNvCxnSpPr>
          <p:nvPr/>
        </p:nvCxnSpPr>
        <p:spPr bwMode="auto">
          <a:xfrm flipH="1">
            <a:off x="5924550" y="3068638"/>
            <a:ext cx="390525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7039" name="AutoShape 15"/>
          <p:cNvCxnSpPr>
            <a:cxnSpLocks noChangeShapeType="1"/>
          </p:cNvCxnSpPr>
          <p:nvPr/>
        </p:nvCxnSpPr>
        <p:spPr bwMode="auto">
          <a:xfrm flipH="1">
            <a:off x="7478713" y="3070225"/>
            <a:ext cx="323850" cy="1588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cxnSp>
      <p:cxnSp>
        <p:nvCxnSpPr>
          <p:cNvPr id="257040" name="AutoShape 16"/>
          <p:cNvCxnSpPr>
            <a:cxnSpLocks noChangeShapeType="1"/>
          </p:cNvCxnSpPr>
          <p:nvPr/>
        </p:nvCxnSpPr>
        <p:spPr bwMode="auto">
          <a:xfrm flipV="1">
            <a:off x="7526338" y="2347913"/>
            <a:ext cx="314325" cy="17462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cxnSp>
      <p:sp>
        <p:nvSpPr>
          <p:cNvPr id="257041" name="Freeform 17"/>
          <p:cNvSpPr>
            <a:spLocks/>
          </p:cNvSpPr>
          <p:nvPr/>
        </p:nvSpPr>
        <p:spPr bwMode="auto">
          <a:xfrm>
            <a:off x="4892675" y="2325688"/>
            <a:ext cx="600075" cy="766762"/>
          </a:xfrm>
          <a:custGeom>
            <a:avLst/>
            <a:gdLst>
              <a:gd name="T0" fmla="*/ 590550 w 378"/>
              <a:gd name="T1" fmla="*/ 5353 h 573"/>
              <a:gd name="T2" fmla="*/ 285750 w 378"/>
              <a:gd name="T3" fmla="*/ 29439 h 573"/>
              <a:gd name="T4" fmla="*/ 79375 w 378"/>
              <a:gd name="T5" fmla="*/ 181989 h 573"/>
              <a:gd name="T6" fmla="*/ 0 w 378"/>
              <a:gd name="T7" fmla="*/ 390741 h 573"/>
              <a:gd name="T8" fmla="*/ 79375 w 378"/>
              <a:gd name="T9" fmla="*/ 591464 h 573"/>
              <a:gd name="T10" fmla="*/ 314325 w 378"/>
              <a:gd name="T11" fmla="*/ 735984 h 573"/>
              <a:gd name="T12" fmla="*/ 600075 w 378"/>
              <a:gd name="T13" fmla="*/ 760071 h 5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78" h="573">
                <a:moveTo>
                  <a:pt x="372" y="4"/>
                </a:moveTo>
                <a:cubicBezTo>
                  <a:pt x="341" y="7"/>
                  <a:pt x="234" y="0"/>
                  <a:pt x="180" y="22"/>
                </a:cubicBezTo>
                <a:cubicBezTo>
                  <a:pt x="129" y="47"/>
                  <a:pt x="80" y="91"/>
                  <a:pt x="50" y="136"/>
                </a:cubicBezTo>
                <a:cubicBezTo>
                  <a:pt x="20" y="181"/>
                  <a:pt x="0" y="241"/>
                  <a:pt x="0" y="292"/>
                </a:cubicBezTo>
                <a:cubicBezTo>
                  <a:pt x="0" y="343"/>
                  <a:pt x="17" y="399"/>
                  <a:pt x="50" y="442"/>
                </a:cubicBezTo>
                <a:cubicBezTo>
                  <a:pt x="83" y="485"/>
                  <a:pt x="147" y="527"/>
                  <a:pt x="198" y="550"/>
                </a:cubicBezTo>
                <a:cubicBezTo>
                  <a:pt x="249" y="573"/>
                  <a:pt x="341" y="564"/>
                  <a:pt x="378" y="568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57042" name="Freeform 18"/>
          <p:cNvSpPr>
            <a:spLocks/>
          </p:cNvSpPr>
          <p:nvPr/>
        </p:nvSpPr>
        <p:spPr bwMode="auto">
          <a:xfrm flipH="1" flipV="1">
            <a:off x="7854950" y="2339975"/>
            <a:ext cx="571500" cy="747713"/>
          </a:xfrm>
          <a:custGeom>
            <a:avLst/>
            <a:gdLst>
              <a:gd name="T0" fmla="*/ 562429 w 378"/>
              <a:gd name="T1" fmla="*/ 5220 h 573"/>
              <a:gd name="T2" fmla="*/ 272143 w 378"/>
              <a:gd name="T3" fmla="*/ 28708 h 573"/>
              <a:gd name="T4" fmla="*/ 75595 w 378"/>
              <a:gd name="T5" fmla="*/ 177468 h 573"/>
              <a:gd name="T6" fmla="*/ 0 w 378"/>
              <a:gd name="T7" fmla="*/ 381034 h 573"/>
              <a:gd name="T8" fmla="*/ 75595 w 378"/>
              <a:gd name="T9" fmla="*/ 576770 h 573"/>
              <a:gd name="T10" fmla="*/ 299357 w 378"/>
              <a:gd name="T11" fmla="*/ 717700 h 573"/>
              <a:gd name="T12" fmla="*/ 571500 w 378"/>
              <a:gd name="T13" fmla="*/ 741188 h 5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78" h="573">
                <a:moveTo>
                  <a:pt x="372" y="4"/>
                </a:moveTo>
                <a:cubicBezTo>
                  <a:pt x="341" y="7"/>
                  <a:pt x="234" y="0"/>
                  <a:pt x="180" y="22"/>
                </a:cubicBezTo>
                <a:cubicBezTo>
                  <a:pt x="129" y="47"/>
                  <a:pt x="80" y="91"/>
                  <a:pt x="50" y="136"/>
                </a:cubicBezTo>
                <a:cubicBezTo>
                  <a:pt x="20" y="181"/>
                  <a:pt x="0" y="241"/>
                  <a:pt x="0" y="292"/>
                </a:cubicBezTo>
                <a:cubicBezTo>
                  <a:pt x="0" y="343"/>
                  <a:pt x="17" y="399"/>
                  <a:pt x="50" y="442"/>
                </a:cubicBezTo>
                <a:cubicBezTo>
                  <a:pt x="83" y="485"/>
                  <a:pt x="147" y="527"/>
                  <a:pt x="198" y="550"/>
                </a:cubicBezTo>
                <a:cubicBezTo>
                  <a:pt x="249" y="573"/>
                  <a:pt x="341" y="564"/>
                  <a:pt x="378" y="568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257044" name="Group 20"/>
          <p:cNvGrpSpPr>
            <a:grpSpLocks/>
          </p:cNvGrpSpPr>
          <p:nvPr/>
        </p:nvGrpSpPr>
        <p:grpSpPr bwMode="auto">
          <a:xfrm>
            <a:off x="4835525" y="1887538"/>
            <a:ext cx="3687763" cy="2549525"/>
            <a:chOff x="701" y="2713"/>
            <a:chExt cx="2323" cy="1606"/>
          </a:xfrm>
        </p:grpSpPr>
        <p:sp>
          <p:nvSpPr>
            <p:cNvPr id="11285" name="Rectangle 21"/>
            <p:cNvSpPr>
              <a:spLocks noChangeArrowheads="1"/>
            </p:cNvSpPr>
            <p:nvPr/>
          </p:nvSpPr>
          <p:spPr bwMode="auto">
            <a:xfrm>
              <a:off x="701" y="2713"/>
              <a:ext cx="474" cy="1158"/>
            </a:xfrm>
            <a:prstGeom prst="rect">
              <a:avLst/>
            </a:prstGeom>
            <a:noFill/>
            <a:ln w="57150" cap="rnd">
              <a:solidFill>
                <a:srgbClr val="FFFF00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FF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86" name="Rectangle 22"/>
            <p:cNvSpPr>
              <a:spLocks noChangeArrowheads="1"/>
            </p:cNvSpPr>
            <p:nvPr/>
          </p:nvSpPr>
          <p:spPr bwMode="auto">
            <a:xfrm>
              <a:off x="2550" y="2718"/>
              <a:ext cx="474" cy="1158"/>
            </a:xfrm>
            <a:prstGeom prst="rect">
              <a:avLst/>
            </a:prstGeom>
            <a:noFill/>
            <a:ln w="57150" cap="rnd">
              <a:solidFill>
                <a:srgbClr val="FFFF00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11287" name="Group 23"/>
            <p:cNvGrpSpPr>
              <a:grpSpLocks/>
            </p:cNvGrpSpPr>
            <p:nvPr/>
          </p:nvGrpSpPr>
          <p:grpSpPr bwMode="auto">
            <a:xfrm>
              <a:off x="991" y="3643"/>
              <a:ext cx="1781" cy="676"/>
              <a:chOff x="3432" y="2505"/>
              <a:chExt cx="1781" cy="676"/>
            </a:xfrm>
          </p:grpSpPr>
          <p:sp>
            <p:nvSpPr>
              <p:cNvPr id="11288" name="Text Box 24"/>
              <p:cNvSpPr txBox="1">
                <a:spLocks noChangeArrowheads="1"/>
              </p:cNvSpPr>
              <p:nvPr/>
            </p:nvSpPr>
            <p:spPr bwMode="auto">
              <a:xfrm>
                <a:off x="3812" y="2931"/>
                <a:ext cx="102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algn="l" eaLnBrk="1" hangingPunct="1">
                  <a:spcBef>
                    <a:spcPct val="0"/>
                  </a:spcBef>
                </a:pPr>
                <a:r>
                  <a:rPr lang="en-US" altLang="en-US" sz="2000" i="0" dirty="0"/>
                  <a:t>Slack Water</a:t>
                </a:r>
              </a:p>
            </p:txBody>
          </p:sp>
          <p:sp>
            <p:nvSpPr>
              <p:cNvPr id="11289" name="Line 25"/>
              <p:cNvSpPr>
                <a:spLocks noChangeShapeType="1"/>
              </p:cNvSpPr>
              <p:nvPr/>
            </p:nvSpPr>
            <p:spPr bwMode="auto">
              <a:xfrm flipV="1">
                <a:off x="4831" y="2505"/>
                <a:ext cx="382" cy="546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1290" name="Line 26"/>
              <p:cNvSpPr>
                <a:spLocks noChangeShapeType="1"/>
              </p:cNvSpPr>
              <p:nvPr/>
            </p:nvSpPr>
            <p:spPr bwMode="auto">
              <a:xfrm flipH="1" flipV="1">
                <a:off x="3432" y="2514"/>
                <a:ext cx="381" cy="546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</p:grpSp>
      </p:grp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457200" y="1826475"/>
            <a:ext cx="4237264" cy="4188326"/>
          </a:xfrm>
        </p:spPr>
        <p:txBody>
          <a:bodyPr/>
          <a:lstStyle/>
          <a:p>
            <a:r>
              <a:rPr lang="en-GB" altLang="en-US" dirty="0"/>
              <a:t>Tidal currents</a:t>
            </a:r>
          </a:p>
          <a:p>
            <a:pPr lvl="1"/>
            <a:r>
              <a:rPr lang="en-GB" altLang="en-US" dirty="0"/>
              <a:t>Tides: fall (ebb), rise (flood)</a:t>
            </a:r>
          </a:p>
          <a:p>
            <a:pPr lvl="2"/>
            <a:r>
              <a:rPr lang="en-GB" altLang="en-US" dirty="0"/>
              <a:t>Water moves to and </a:t>
            </a:r>
            <a:r>
              <a:rPr lang="en-GB" altLang="en-US" dirty="0" smtClean="0"/>
              <a:t>fro</a:t>
            </a:r>
          </a:p>
          <a:p>
            <a:pPr lvl="2"/>
            <a:r>
              <a:rPr lang="en-GB" altLang="en-US" dirty="0"/>
              <a:t>Period of least water movement - slack water</a:t>
            </a:r>
          </a:p>
          <a:p>
            <a:r>
              <a:rPr lang="en-GB" altLang="en-US" dirty="0"/>
              <a:t>Static sites</a:t>
            </a:r>
          </a:p>
          <a:p>
            <a:r>
              <a:rPr lang="en-GB" altLang="en-US" dirty="0"/>
              <a:t>Drift diving</a:t>
            </a:r>
          </a:p>
          <a:p>
            <a:r>
              <a:rPr lang="en-GB" altLang="en-US" dirty="0"/>
              <a:t>Ground swell</a:t>
            </a:r>
          </a:p>
          <a:p>
            <a:pPr lvl="1"/>
            <a:r>
              <a:rPr lang="en-GB" altLang="en-US" dirty="0"/>
              <a:t>Wind = wave action</a:t>
            </a:r>
          </a:p>
          <a:p>
            <a:pPr lvl="2"/>
            <a:r>
              <a:rPr lang="en-GB" altLang="en-US" dirty="0"/>
              <a:t>May be felt on </a:t>
            </a:r>
            <a:r>
              <a:rPr lang="en-GB" altLang="en-US" dirty="0" smtClean="0"/>
              <a:t>seabed</a:t>
            </a:r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5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7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7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7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7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5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57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57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57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57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57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57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5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30" grpId="0" animBg="1"/>
      <p:bldP spid="257041" grpId="0" animBg="1"/>
      <p:bldP spid="257042" grpId="0" animBg="1"/>
      <p:bldP spid="26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Underwater Visibility</a:t>
            </a:r>
          </a:p>
        </p:txBody>
      </p:sp>
      <p:grpSp>
        <p:nvGrpSpPr>
          <p:cNvPr id="258052" name="Group 4"/>
          <p:cNvGrpSpPr>
            <a:grpSpLocks/>
          </p:cNvGrpSpPr>
          <p:nvPr/>
        </p:nvGrpSpPr>
        <p:grpSpPr bwMode="auto">
          <a:xfrm>
            <a:off x="4799013" y="4951413"/>
            <a:ext cx="2503487" cy="1406525"/>
            <a:chOff x="3409" y="1360"/>
            <a:chExt cx="1172" cy="877"/>
          </a:xfrm>
        </p:grpSpPr>
        <p:sp>
          <p:nvSpPr>
            <p:cNvPr id="12323" name="Rectangle 5"/>
            <p:cNvSpPr>
              <a:spLocks noChangeArrowheads="1"/>
            </p:cNvSpPr>
            <p:nvPr/>
          </p:nvSpPr>
          <p:spPr bwMode="auto">
            <a:xfrm>
              <a:off x="3409" y="1360"/>
              <a:ext cx="1172" cy="874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324" name="Rectangle 6"/>
            <p:cNvSpPr>
              <a:spLocks noChangeArrowheads="1"/>
            </p:cNvSpPr>
            <p:nvPr/>
          </p:nvSpPr>
          <p:spPr bwMode="auto">
            <a:xfrm>
              <a:off x="3409" y="2155"/>
              <a:ext cx="1172" cy="82"/>
            </a:xfrm>
            <a:prstGeom prst="rect">
              <a:avLst/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58055" name="Group 7"/>
          <p:cNvGrpSpPr>
            <a:grpSpLocks/>
          </p:cNvGrpSpPr>
          <p:nvPr/>
        </p:nvGrpSpPr>
        <p:grpSpPr bwMode="auto">
          <a:xfrm>
            <a:off x="4803775" y="4948238"/>
            <a:ext cx="2505075" cy="1400175"/>
            <a:chOff x="3376" y="3217"/>
            <a:chExt cx="1744" cy="965"/>
          </a:xfrm>
        </p:grpSpPr>
        <p:sp>
          <p:nvSpPr>
            <p:cNvPr id="12321" name="Rectangle 8"/>
            <p:cNvSpPr>
              <a:spLocks noChangeArrowheads="1"/>
            </p:cNvSpPr>
            <p:nvPr/>
          </p:nvSpPr>
          <p:spPr bwMode="auto">
            <a:xfrm>
              <a:off x="3376" y="3217"/>
              <a:ext cx="1744" cy="965"/>
            </a:xfrm>
            <a:prstGeom prst="rect">
              <a:avLst/>
            </a:prstGeom>
            <a:gradFill rotWithShape="0">
              <a:gsLst>
                <a:gs pos="0">
                  <a:srgbClr val="66CCFF"/>
                </a:gs>
                <a:gs pos="100000">
                  <a:schemeClr val="tx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322" name="Rectangle 9"/>
            <p:cNvSpPr>
              <a:spLocks noChangeArrowheads="1"/>
            </p:cNvSpPr>
            <p:nvPr/>
          </p:nvSpPr>
          <p:spPr bwMode="auto">
            <a:xfrm>
              <a:off x="3376" y="4094"/>
              <a:ext cx="1735" cy="73"/>
            </a:xfrm>
            <a:prstGeom prst="rect">
              <a:avLst/>
            </a:prstGeom>
            <a:solidFill>
              <a:srgbClr val="00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8058" name="Group 10"/>
          <p:cNvGrpSpPr>
            <a:grpSpLocks/>
          </p:cNvGrpSpPr>
          <p:nvPr/>
        </p:nvGrpSpPr>
        <p:grpSpPr bwMode="auto">
          <a:xfrm>
            <a:off x="4803775" y="3429000"/>
            <a:ext cx="2506663" cy="1414463"/>
            <a:chOff x="3409" y="1360"/>
            <a:chExt cx="1172" cy="877"/>
          </a:xfrm>
        </p:grpSpPr>
        <p:sp>
          <p:nvSpPr>
            <p:cNvPr id="12319" name="Rectangle 11"/>
            <p:cNvSpPr>
              <a:spLocks noChangeArrowheads="1"/>
            </p:cNvSpPr>
            <p:nvPr/>
          </p:nvSpPr>
          <p:spPr bwMode="auto">
            <a:xfrm>
              <a:off x="3409" y="1360"/>
              <a:ext cx="1172" cy="874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320" name="Rectangle 12"/>
            <p:cNvSpPr>
              <a:spLocks noChangeArrowheads="1"/>
            </p:cNvSpPr>
            <p:nvPr/>
          </p:nvSpPr>
          <p:spPr bwMode="auto">
            <a:xfrm>
              <a:off x="3409" y="2155"/>
              <a:ext cx="1172" cy="82"/>
            </a:xfrm>
            <a:prstGeom prst="rect">
              <a:avLst/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58061" name="Group 13"/>
          <p:cNvGrpSpPr>
            <a:grpSpLocks/>
          </p:cNvGrpSpPr>
          <p:nvPr/>
        </p:nvGrpSpPr>
        <p:grpSpPr bwMode="auto">
          <a:xfrm>
            <a:off x="4811713" y="1922463"/>
            <a:ext cx="2489200" cy="1393825"/>
            <a:chOff x="3409" y="1360"/>
            <a:chExt cx="1172" cy="877"/>
          </a:xfrm>
        </p:grpSpPr>
        <p:sp>
          <p:nvSpPr>
            <p:cNvPr id="12317" name="Rectangle 14"/>
            <p:cNvSpPr>
              <a:spLocks noChangeArrowheads="1"/>
            </p:cNvSpPr>
            <p:nvPr/>
          </p:nvSpPr>
          <p:spPr bwMode="auto">
            <a:xfrm>
              <a:off x="3409" y="1360"/>
              <a:ext cx="1172" cy="874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318" name="Rectangle 15"/>
            <p:cNvSpPr>
              <a:spLocks noChangeArrowheads="1"/>
            </p:cNvSpPr>
            <p:nvPr/>
          </p:nvSpPr>
          <p:spPr bwMode="auto">
            <a:xfrm>
              <a:off x="3409" y="2155"/>
              <a:ext cx="1172" cy="82"/>
            </a:xfrm>
            <a:prstGeom prst="rect">
              <a:avLst/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58067" name="Freeform 19" descr="70%"/>
          <p:cNvSpPr>
            <a:spLocks/>
          </p:cNvSpPr>
          <p:nvPr/>
        </p:nvSpPr>
        <p:spPr bwMode="auto">
          <a:xfrm>
            <a:off x="4806950" y="1839913"/>
            <a:ext cx="2503488" cy="1460500"/>
          </a:xfrm>
          <a:custGeom>
            <a:avLst/>
            <a:gdLst>
              <a:gd name="T0" fmla="*/ 0 w 1513"/>
              <a:gd name="T1" fmla="*/ 256228 h 912"/>
              <a:gd name="T2" fmla="*/ 498050 w 1513"/>
              <a:gd name="T3" fmla="*/ 286655 h 912"/>
              <a:gd name="T4" fmla="*/ 971281 w 1513"/>
              <a:gd name="T5" fmla="*/ 241815 h 912"/>
              <a:gd name="T6" fmla="*/ 1252571 w 1513"/>
              <a:gd name="T7" fmla="*/ 166548 h 912"/>
              <a:gd name="T8" fmla="*/ 1466021 w 1513"/>
              <a:gd name="T9" fmla="*/ 136121 h 912"/>
              <a:gd name="T10" fmla="*/ 2008747 w 1513"/>
              <a:gd name="T11" fmla="*/ 211388 h 912"/>
              <a:gd name="T12" fmla="*/ 2500179 w 1513"/>
              <a:gd name="T13" fmla="*/ 206584 h 912"/>
              <a:gd name="T14" fmla="*/ 2500179 w 1513"/>
              <a:gd name="T15" fmla="*/ 1449290 h 912"/>
              <a:gd name="T16" fmla="*/ 2503488 w 1513"/>
              <a:gd name="T17" fmla="*/ 1460500 h 912"/>
              <a:gd name="T18" fmla="*/ 0 w 1513"/>
              <a:gd name="T19" fmla="*/ 1460500 h 912"/>
              <a:gd name="T20" fmla="*/ 0 w 1513"/>
              <a:gd name="T21" fmla="*/ 256228 h 91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13" h="912">
                <a:moveTo>
                  <a:pt x="0" y="160"/>
                </a:moveTo>
                <a:cubicBezTo>
                  <a:pt x="103" y="137"/>
                  <a:pt x="198" y="156"/>
                  <a:pt x="301" y="179"/>
                </a:cubicBezTo>
                <a:cubicBezTo>
                  <a:pt x="409" y="172"/>
                  <a:pt x="484" y="163"/>
                  <a:pt x="587" y="151"/>
                </a:cubicBezTo>
                <a:cubicBezTo>
                  <a:pt x="638" y="140"/>
                  <a:pt x="708" y="110"/>
                  <a:pt x="757" y="104"/>
                </a:cubicBezTo>
                <a:cubicBezTo>
                  <a:pt x="934" y="77"/>
                  <a:pt x="773" y="109"/>
                  <a:pt x="886" y="85"/>
                </a:cubicBezTo>
                <a:cubicBezTo>
                  <a:pt x="994" y="132"/>
                  <a:pt x="1055" y="120"/>
                  <a:pt x="1214" y="132"/>
                </a:cubicBezTo>
                <a:cubicBezTo>
                  <a:pt x="1309" y="173"/>
                  <a:pt x="1462" y="0"/>
                  <a:pt x="1511" y="129"/>
                </a:cubicBezTo>
                <a:lnTo>
                  <a:pt x="1511" y="905"/>
                </a:lnTo>
                <a:lnTo>
                  <a:pt x="1513" y="912"/>
                </a:lnTo>
                <a:lnTo>
                  <a:pt x="0" y="912"/>
                </a:lnTo>
                <a:lnTo>
                  <a:pt x="0" y="160"/>
                </a:lnTo>
                <a:close/>
              </a:path>
            </a:pathLst>
          </a:custGeom>
          <a:pattFill prst="pct70">
            <a:fgClr>
              <a:srgbClr val="006666"/>
            </a:fgClr>
            <a:bgClr>
              <a:srgbClr val="00C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grpSp>
        <p:nvGrpSpPr>
          <p:cNvPr id="258068" name="Group 20"/>
          <p:cNvGrpSpPr>
            <a:grpSpLocks/>
          </p:cNvGrpSpPr>
          <p:nvPr/>
        </p:nvGrpSpPr>
        <p:grpSpPr bwMode="auto">
          <a:xfrm>
            <a:off x="4797425" y="3495675"/>
            <a:ext cx="2584450" cy="1250950"/>
            <a:chOff x="3378" y="2420"/>
            <a:chExt cx="1897" cy="872"/>
          </a:xfrm>
        </p:grpSpPr>
        <p:grpSp>
          <p:nvGrpSpPr>
            <p:cNvPr id="12302" name="Group 21"/>
            <p:cNvGrpSpPr>
              <a:grpSpLocks/>
            </p:cNvGrpSpPr>
            <p:nvPr/>
          </p:nvGrpSpPr>
          <p:grpSpPr bwMode="auto">
            <a:xfrm>
              <a:off x="3571" y="2420"/>
              <a:ext cx="367" cy="490"/>
              <a:chOff x="4334" y="3510"/>
              <a:chExt cx="367" cy="490"/>
            </a:xfrm>
          </p:grpSpPr>
          <p:grpSp>
            <p:nvGrpSpPr>
              <p:cNvPr id="12311" name="Group 22"/>
              <p:cNvGrpSpPr>
                <a:grpSpLocks/>
              </p:cNvGrpSpPr>
              <p:nvPr/>
            </p:nvGrpSpPr>
            <p:grpSpPr bwMode="auto">
              <a:xfrm rot="-4062137">
                <a:off x="4345" y="3593"/>
                <a:ext cx="440" cy="273"/>
                <a:chOff x="4138" y="3618"/>
                <a:chExt cx="407" cy="328"/>
              </a:xfrm>
            </p:grpSpPr>
            <p:sp>
              <p:nvSpPr>
                <p:cNvPr id="12315" name="Freeform 23"/>
                <p:cNvSpPr>
                  <a:spLocks/>
                </p:cNvSpPr>
                <p:nvPr/>
              </p:nvSpPr>
              <p:spPr bwMode="auto">
                <a:xfrm>
                  <a:off x="4336" y="3618"/>
                  <a:ext cx="209" cy="209"/>
                </a:xfrm>
                <a:custGeom>
                  <a:avLst/>
                  <a:gdLst>
                    <a:gd name="T0" fmla="*/ 0 w 245"/>
                    <a:gd name="T1" fmla="*/ 181 h 264"/>
                    <a:gd name="T2" fmla="*/ 116 w 245"/>
                    <a:gd name="T3" fmla="*/ 0 h 264"/>
                    <a:gd name="T4" fmla="*/ 209 w 245"/>
                    <a:gd name="T5" fmla="*/ 94 h 264"/>
                    <a:gd name="T6" fmla="*/ 46 w 245"/>
                    <a:gd name="T7" fmla="*/ 209 h 264"/>
                    <a:gd name="T8" fmla="*/ 0 w 245"/>
                    <a:gd name="T9" fmla="*/ 181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45" h="264">
                      <a:moveTo>
                        <a:pt x="0" y="228"/>
                      </a:moveTo>
                      <a:lnTo>
                        <a:pt x="136" y="0"/>
                      </a:lnTo>
                      <a:lnTo>
                        <a:pt x="245" y="119"/>
                      </a:lnTo>
                      <a:lnTo>
                        <a:pt x="54" y="264"/>
                      </a:lnTo>
                      <a:lnTo>
                        <a:pt x="0" y="22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12316" name="Freeform 24"/>
                <p:cNvSpPr>
                  <a:spLocks/>
                </p:cNvSpPr>
                <p:nvPr/>
              </p:nvSpPr>
              <p:spPr bwMode="auto">
                <a:xfrm>
                  <a:off x="4138" y="3791"/>
                  <a:ext cx="271" cy="155"/>
                </a:xfrm>
                <a:custGeom>
                  <a:avLst/>
                  <a:gdLst>
                    <a:gd name="T0" fmla="*/ 198 w 271"/>
                    <a:gd name="T1" fmla="*/ 0 h 155"/>
                    <a:gd name="T2" fmla="*/ 71 w 271"/>
                    <a:gd name="T3" fmla="*/ 73 h 155"/>
                    <a:gd name="T4" fmla="*/ 7 w 271"/>
                    <a:gd name="T5" fmla="*/ 100 h 155"/>
                    <a:gd name="T6" fmla="*/ 80 w 271"/>
                    <a:gd name="T7" fmla="*/ 155 h 155"/>
                    <a:gd name="T8" fmla="*/ 271 w 271"/>
                    <a:gd name="T9" fmla="*/ 18 h 155"/>
                    <a:gd name="T10" fmla="*/ 198 w 271"/>
                    <a:gd name="T11" fmla="*/ 0 h 15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71" h="155">
                      <a:moveTo>
                        <a:pt x="198" y="0"/>
                      </a:moveTo>
                      <a:cubicBezTo>
                        <a:pt x="149" y="16"/>
                        <a:pt x="117" y="53"/>
                        <a:pt x="71" y="73"/>
                      </a:cubicBezTo>
                      <a:cubicBezTo>
                        <a:pt x="0" y="104"/>
                        <a:pt x="32" y="75"/>
                        <a:pt x="7" y="100"/>
                      </a:cubicBezTo>
                      <a:lnTo>
                        <a:pt x="80" y="155"/>
                      </a:lnTo>
                      <a:lnTo>
                        <a:pt x="271" y="18"/>
                      </a:lnTo>
                      <a:lnTo>
                        <a:pt x="19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2312" name="Group 25"/>
              <p:cNvGrpSpPr>
                <a:grpSpLocks/>
              </p:cNvGrpSpPr>
              <p:nvPr/>
            </p:nvGrpSpPr>
            <p:grpSpPr bwMode="auto">
              <a:xfrm rot="-7370990">
                <a:off x="4279" y="3675"/>
                <a:ext cx="380" cy="270"/>
                <a:chOff x="4138" y="3618"/>
                <a:chExt cx="407" cy="328"/>
              </a:xfrm>
            </p:grpSpPr>
            <p:sp>
              <p:nvSpPr>
                <p:cNvPr id="12313" name="Freeform 26"/>
                <p:cNvSpPr>
                  <a:spLocks/>
                </p:cNvSpPr>
                <p:nvPr/>
              </p:nvSpPr>
              <p:spPr bwMode="auto">
                <a:xfrm>
                  <a:off x="4336" y="3618"/>
                  <a:ext cx="209" cy="209"/>
                </a:xfrm>
                <a:custGeom>
                  <a:avLst/>
                  <a:gdLst>
                    <a:gd name="T0" fmla="*/ 0 w 245"/>
                    <a:gd name="T1" fmla="*/ 181 h 264"/>
                    <a:gd name="T2" fmla="*/ 116 w 245"/>
                    <a:gd name="T3" fmla="*/ 0 h 264"/>
                    <a:gd name="T4" fmla="*/ 209 w 245"/>
                    <a:gd name="T5" fmla="*/ 94 h 264"/>
                    <a:gd name="T6" fmla="*/ 46 w 245"/>
                    <a:gd name="T7" fmla="*/ 209 h 264"/>
                    <a:gd name="T8" fmla="*/ 0 w 245"/>
                    <a:gd name="T9" fmla="*/ 181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45" h="264">
                      <a:moveTo>
                        <a:pt x="0" y="228"/>
                      </a:moveTo>
                      <a:lnTo>
                        <a:pt x="136" y="0"/>
                      </a:lnTo>
                      <a:lnTo>
                        <a:pt x="245" y="119"/>
                      </a:lnTo>
                      <a:lnTo>
                        <a:pt x="54" y="264"/>
                      </a:lnTo>
                      <a:lnTo>
                        <a:pt x="0" y="22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12314" name="Freeform 27"/>
                <p:cNvSpPr>
                  <a:spLocks/>
                </p:cNvSpPr>
                <p:nvPr/>
              </p:nvSpPr>
              <p:spPr bwMode="auto">
                <a:xfrm>
                  <a:off x="4138" y="3791"/>
                  <a:ext cx="271" cy="155"/>
                </a:xfrm>
                <a:custGeom>
                  <a:avLst/>
                  <a:gdLst>
                    <a:gd name="T0" fmla="*/ 198 w 271"/>
                    <a:gd name="T1" fmla="*/ 0 h 155"/>
                    <a:gd name="T2" fmla="*/ 71 w 271"/>
                    <a:gd name="T3" fmla="*/ 73 h 155"/>
                    <a:gd name="T4" fmla="*/ 7 w 271"/>
                    <a:gd name="T5" fmla="*/ 100 h 155"/>
                    <a:gd name="T6" fmla="*/ 80 w 271"/>
                    <a:gd name="T7" fmla="*/ 155 h 155"/>
                    <a:gd name="T8" fmla="*/ 271 w 271"/>
                    <a:gd name="T9" fmla="*/ 18 h 155"/>
                    <a:gd name="T10" fmla="*/ 198 w 271"/>
                    <a:gd name="T11" fmla="*/ 0 h 15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71" h="155">
                      <a:moveTo>
                        <a:pt x="198" y="0"/>
                      </a:moveTo>
                      <a:cubicBezTo>
                        <a:pt x="149" y="16"/>
                        <a:pt x="117" y="53"/>
                        <a:pt x="71" y="73"/>
                      </a:cubicBezTo>
                      <a:cubicBezTo>
                        <a:pt x="0" y="104"/>
                        <a:pt x="32" y="75"/>
                        <a:pt x="7" y="100"/>
                      </a:cubicBezTo>
                      <a:lnTo>
                        <a:pt x="80" y="155"/>
                      </a:lnTo>
                      <a:lnTo>
                        <a:pt x="271" y="18"/>
                      </a:lnTo>
                      <a:lnTo>
                        <a:pt x="19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2303" name="Group 28"/>
            <p:cNvGrpSpPr>
              <a:grpSpLocks/>
            </p:cNvGrpSpPr>
            <p:nvPr/>
          </p:nvGrpSpPr>
          <p:grpSpPr bwMode="auto">
            <a:xfrm rot="4033737">
              <a:off x="4757" y="2681"/>
              <a:ext cx="267" cy="440"/>
              <a:chOff x="3632" y="3522"/>
              <a:chExt cx="345" cy="540"/>
            </a:xfrm>
          </p:grpSpPr>
          <p:sp>
            <p:nvSpPr>
              <p:cNvPr id="12306" name="Freeform 29"/>
              <p:cNvSpPr>
                <a:spLocks/>
              </p:cNvSpPr>
              <p:nvPr/>
            </p:nvSpPr>
            <p:spPr bwMode="auto">
              <a:xfrm rot="-4062137">
                <a:off x="3606" y="3548"/>
                <a:ext cx="226" cy="174"/>
              </a:xfrm>
              <a:custGeom>
                <a:avLst/>
                <a:gdLst>
                  <a:gd name="T0" fmla="*/ 0 w 245"/>
                  <a:gd name="T1" fmla="*/ 150 h 264"/>
                  <a:gd name="T2" fmla="*/ 125 w 245"/>
                  <a:gd name="T3" fmla="*/ 0 h 264"/>
                  <a:gd name="T4" fmla="*/ 226 w 245"/>
                  <a:gd name="T5" fmla="*/ 78 h 264"/>
                  <a:gd name="T6" fmla="*/ 50 w 245"/>
                  <a:gd name="T7" fmla="*/ 174 h 264"/>
                  <a:gd name="T8" fmla="*/ 0 w 245"/>
                  <a:gd name="T9" fmla="*/ 15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5" h="264">
                    <a:moveTo>
                      <a:pt x="0" y="228"/>
                    </a:moveTo>
                    <a:lnTo>
                      <a:pt x="136" y="0"/>
                    </a:lnTo>
                    <a:lnTo>
                      <a:pt x="245" y="119"/>
                    </a:lnTo>
                    <a:lnTo>
                      <a:pt x="54" y="264"/>
                    </a:lnTo>
                    <a:lnTo>
                      <a:pt x="0" y="2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sp>
            <p:nvSpPr>
              <p:cNvPr id="12307" name="Freeform 30"/>
              <p:cNvSpPr>
                <a:spLocks/>
              </p:cNvSpPr>
              <p:nvPr/>
            </p:nvSpPr>
            <p:spPr bwMode="auto">
              <a:xfrm rot="4062137" flipH="1">
                <a:off x="3569" y="3803"/>
                <a:ext cx="293" cy="126"/>
              </a:xfrm>
              <a:custGeom>
                <a:avLst/>
                <a:gdLst>
                  <a:gd name="T0" fmla="*/ 214 w 271"/>
                  <a:gd name="T1" fmla="*/ 0 h 155"/>
                  <a:gd name="T2" fmla="*/ 77 w 271"/>
                  <a:gd name="T3" fmla="*/ 59 h 155"/>
                  <a:gd name="T4" fmla="*/ 8 w 271"/>
                  <a:gd name="T5" fmla="*/ 81 h 155"/>
                  <a:gd name="T6" fmla="*/ 86 w 271"/>
                  <a:gd name="T7" fmla="*/ 126 h 155"/>
                  <a:gd name="T8" fmla="*/ 293 w 271"/>
                  <a:gd name="T9" fmla="*/ 15 h 155"/>
                  <a:gd name="T10" fmla="*/ 214 w 271"/>
                  <a:gd name="T11" fmla="*/ 0 h 1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1" h="155">
                    <a:moveTo>
                      <a:pt x="198" y="0"/>
                    </a:moveTo>
                    <a:cubicBezTo>
                      <a:pt x="149" y="16"/>
                      <a:pt x="117" y="53"/>
                      <a:pt x="71" y="73"/>
                    </a:cubicBezTo>
                    <a:cubicBezTo>
                      <a:pt x="0" y="104"/>
                      <a:pt x="32" y="75"/>
                      <a:pt x="7" y="100"/>
                    </a:cubicBezTo>
                    <a:lnTo>
                      <a:pt x="80" y="155"/>
                    </a:lnTo>
                    <a:lnTo>
                      <a:pt x="271" y="18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en-GB"/>
              </a:p>
            </p:txBody>
          </p:sp>
          <p:grpSp>
            <p:nvGrpSpPr>
              <p:cNvPr id="12308" name="Group 31"/>
              <p:cNvGrpSpPr>
                <a:grpSpLocks/>
              </p:cNvGrpSpPr>
              <p:nvPr/>
            </p:nvGrpSpPr>
            <p:grpSpPr bwMode="auto">
              <a:xfrm rot="2022797">
                <a:off x="3786" y="3591"/>
                <a:ext cx="191" cy="471"/>
                <a:chOff x="3850" y="3564"/>
                <a:chExt cx="191" cy="471"/>
              </a:xfrm>
            </p:grpSpPr>
            <p:sp>
              <p:nvSpPr>
                <p:cNvPr id="12309" name="Freeform 32"/>
                <p:cNvSpPr>
                  <a:spLocks/>
                </p:cNvSpPr>
                <p:nvPr/>
              </p:nvSpPr>
              <p:spPr bwMode="auto">
                <a:xfrm rot="4062137" flipH="1">
                  <a:off x="3843" y="3592"/>
                  <a:ext cx="226" cy="170"/>
                </a:xfrm>
                <a:custGeom>
                  <a:avLst/>
                  <a:gdLst>
                    <a:gd name="T0" fmla="*/ 0 w 245"/>
                    <a:gd name="T1" fmla="*/ 147 h 264"/>
                    <a:gd name="T2" fmla="*/ 125 w 245"/>
                    <a:gd name="T3" fmla="*/ 0 h 264"/>
                    <a:gd name="T4" fmla="*/ 226 w 245"/>
                    <a:gd name="T5" fmla="*/ 77 h 264"/>
                    <a:gd name="T6" fmla="*/ 50 w 245"/>
                    <a:gd name="T7" fmla="*/ 170 h 264"/>
                    <a:gd name="T8" fmla="*/ 0 w 245"/>
                    <a:gd name="T9" fmla="*/ 147 h 2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45" h="264">
                      <a:moveTo>
                        <a:pt x="0" y="228"/>
                      </a:moveTo>
                      <a:lnTo>
                        <a:pt x="136" y="0"/>
                      </a:lnTo>
                      <a:lnTo>
                        <a:pt x="245" y="119"/>
                      </a:lnTo>
                      <a:lnTo>
                        <a:pt x="54" y="264"/>
                      </a:lnTo>
                      <a:lnTo>
                        <a:pt x="0" y="22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  <p:sp>
              <p:nvSpPr>
                <p:cNvPr id="12310" name="Freeform 33"/>
                <p:cNvSpPr>
                  <a:spLocks/>
                </p:cNvSpPr>
                <p:nvPr/>
              </p:nvSpPr>
              <p:spPr bwMode="auto">
                <a:xfrm rot="4062137" flipH="1">
                  <a:off x="3766" y="3826"/>
                  <a:ext cx="293" cy="126"/>
                </a:xfrm>
                <a:custGeom>
                  <a:avLst/>
                  <a:gdLst>
                    <a:gd name="T0" fmla="*/ 214 w 271"/>
                    <a:gd name="T1" fmla="*/ 0 h 155"/>
                    <a:gd name="T2" fmla="*/ 77 w 271"/>
                    <a:gd name="T3" fmla="*/ 59 h 155"/>
                    <a:gd name="T4" fmla="*/ 8 w 271"/>
                    <a:gd name="T5" fmla="*/ 81 h 155"/>
                    <a:gd name="T6" fmla="*/ 86 w 271"/>
                    <a:gd name="T7" fmla="*/ 126 h 155"/>
                    <a:gd name="T8" fmla="*/ 293 w 271"/>
                    <a:gd name="T9" fmla="*/ 15 h 155"/>
                    <a:gd name="T10" fmla="*/ 214 w 271"/>
                    <a:gd name="T11" fmla="*/ 0 h 15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71" h="155">
                      <a:moveTo>
                        <a:pt x="198" y="0"/>
                      </a:moveTo>
                      <a:cubicBezTo>
                        <a:pt x="149" y="16"/>
                        <a:pt x="117" y="53"/>
                        <a:pt x="71" y="73"/>
                      </a:cubicBezTo>
                      <a:cubicBezTo>
                        <a:pt x="0" y="104"/>
                        <a:pt x="32" y="75"/>
                        <a:pt x="7" y="100"/>
                      </a:cubicBezTo>
                      <a:lnTo>
                        <a:pt x="80" y="155"/>
                      </a:lnTo>
                      <a:lnTo>
                        <a:pt x="271" y="18"/>
                      </a:lnTo>
                      <a:lnTo>
                        <a:pt x="198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777777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2304" name="Freeform 34" descr="25%"/>
            <p:cNvSpPr>
              <a:spLocks/>
            </p:cNvSpPr>
            <p:nvPr/>
          </p:nvSpPr>
          <p:spPr bwMode="auto">
            <a:xfrm>
              <a:off x="3378" y="2497"/>
              <a:ext cx="1774" cy="782"/>
            </a:xfrm>
            <a:custGeom>
              <a:avLst/>
              <a:gdLst>
                <a:gd name="T0" fmla="*/ 165 w 1774"/>
                <a:gd name="T1" fmla="*/ 782 h 782"/>
                <a:gd name="T2" fmla="*/ 88 w 1774"/>
                <a:gd name="T3" fmla="*/ 647 h 782"/>
                <a:gd name="T4" fmla="*/ 226 w 1774"/>
                <a:gd name="T5" fmla="*/ 570 h 782"/>
                <a:gd name="T6" fmla="*/ 114 w 1774"/>
                <a:gd name="T7" fmla="*/ 417 h 782"/>
                <a:gd name="T8" fmla="*/ 191 w 1774"/>
                <a:gd name="T9" fmla="*/ 282 h 782"/>
                <a:gd name="T10" fmla="*/ 332 w 1774"/>
                <a:gd name="T11" fmla="*/ 240 h 782"/>
                <a:gd name="T12" fmla="*/ 370 w 1774"/>
                <a:gd name="T13" fmla="*/ 273 h 782"/>
                <a:gd name="T14" fmla="*/ 500 w 1774"/>
                <a:gd name="T15" fmla="*/ 236 h 782"/>
                <a:gd name="T16" fmla="*/ 571 w 1774"/>
                <a:gd name="T17" fmla="*/ 124 h 782"/>
                <a:gd name="T18" fmla="*/ 630 w 1774"/>
                <a:gd name="T19" fmla="*/ 136 h 782"/>
                <a:gd name="T20" fmla="*/ 644 w 1774"/>
                <a:gd name="T21" fmla="*/ 186 h 782"/>
                <a:gd name="T22" fmla="*/ 758 w 1774"/>
                <a:gd name="T23" fmla="*/ 173 h 782"/>
                <a:gd name="T24" fmla="*/ 888 w 1774"/>
                <a:gd name="T25" fmla="*/ 124 h 782"/>
                <a:gd name="T26" fmla="*/ 1061 w 1774"/>
                <a:gd name="T27" fmla="*/ 87 h 782"/>
                <a:gd name="T28" fmla="*/ 1148 w 1774"/>
                <a:gd name="T29" fmla="*/ 0 h 782"/>
                <a:gd name="T30" fmla="*/ 1267 w 1774"/>
                <a:gd name="T31" fmla="*/ 59 h 782"/>
                <a:gd name="T32" fmla="*/ 1403 w 1774"/>
                <a:gd name="T33" fmla="*/ 104 h 782"/>
                <a:gd name="T34" fmla="*/ 1494 w 1774"/>
                <a:gd name="T35" fmla="*/ 286 h 782"/>
                <a:gd name="T36" fmla="*/ 1385 w 1774"/>
                <a:gd name="T37" fmla="*/ 522 h 782"/>
                <a:gd name="T38" fmla="*/ 1205 w 1774"/>
                <a:gd name="T39" fmla="*/ 508 h 782"/>
                <a:gd name="T40" fmla="*/ 1250 w 1774"/>
                <a:gd name="T41" fmla="*/ 533 h 782"/>
                <a:gd name="T42" fmla="*/ 1440 w 1774"/>
                <a:gd name="T43" fmla="*/ 486 h 782"/>
                <a:gd name="T44" fmla="*/ 1552 w 1774"/>
                <a:gd name="T45" fmla="*/ 772 h 782"/>
                <a:gd name="T46" fmla="*/ 165 w 1774"/>
                <a:gd name="T47" fmla="*/ 782 h 78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774" h="782">
                  <a:moveTo>
                    <a:pt x="165" y="782"/>
                  </a:moveTo>
                  <a:cubicBezTo>
                    <a:pt x="175" y="761"/>
                    <a:pt x="72" y="664"/>
                    <a:pt x="88" y="647"/>
                  </a:cubicBezTo>
                  <a:cubicBezTo>
                    <a:pt x="97" y="636"/>
                    <a:pt x="215" y="579"/>
                    <a:pt x="226" y="570"/>
                  </a:cubicBezTo>
                  <a:cubicBezTo>
                    <a:pt x="301" y="505"/>
                    <a:pt x="0" y="451"/>
                    <a:pt x="114" y="417"/>
                  </a:cubicBezTo>
                  <a:cubicBezTo>
                    <a:pt x="97" y="372"/>
                    <a:pt x="223" y="323"/>
                    <a:pt x="191" y="282"/>
                  </a:cubicBezTo>
                  <a:cubicBezTo>
                    <a:pt x="218" y="267"/>
                    <a:pt x="309" y="259"/>
                    <a:pt x="332" y="240"/>
                  </a:cubicBezTo>
                  <a:cubicBezTo>
                    <a:pt x="366" y="211"/>
                    <a:pt x="332" y="300"/>
                    <a:pt x="370" y="273"/>
                  </a:cubicBezTo>
                  <a:cubicBezTo>
                    <a:pt x="408" y="245"/>
                    <a:pt x="453" y="244"/>
                    <a:pt x="500" y="236"/>
                  </a:cubicBezTo>
                  <a:cubicBezTo>
                    <a:pt x="521" y="178"/>
                    <a:pt x="494" y="146"/>
                    <a:pt x="571" y="124"/>
                  </a:cubicBezTo>
                  <a:cubicBezTo>
                    <a:pt x="590" y="128"/>
                    <a:pt x="616" y="124"/>
                    <a:pt x="630" y="136"/>
                  </a:cubicBezTo>
                  <a:cubicBezTo>
                    <a:pt x="644" y="149"/>
                    <a:pt x="624" y="180"/>
                    <a:pt x="644" y="186"/>
                  </a:cubicBezTo>
                  <a:cubicBezTo>
                    <a:pt x="681" y="196"/>
                    <a:pt x="720" y="178"/>
                    <a:pt x="758" y="173"/>
                  </a:cubicBezTo>
                  <a:cubicBezTo>
                    <a:pt x="798" y="80"/>
                    <a:pt x="750" y="89"/>
                    <a:pt x="888" y="124"/>
                  </a:cubicBezTo>
                  <a:cubicBezTo>
                    <a:pt x="1003" y="92"/>
                    <a:pt x="945" y="103"/>
                    <a:pt x="1061" y="87"/>
                  </a:cubicBezTo>
                  <a:cubicBezTo>
                    <a:pt x="1107" y="49"/>
                    <a:pt x="1092" y="33"/>
                    <a:pt x="1148" y="0"/>
                  </a:cubicBezTo>
                  <a:cubicBezTo>
                    <a:pt x="1188" y="52"/>
                    <a:pt x="1198" y="38"/>
                    <a:pt x="1267" y="59"/>
                  </a:cubicBezTo>
                  <a:cubicBezTo>
                    <a:pt x="1308" y="112"/>
                    <a:pt x="1337" y="68"/>
                    <a:pt x="1403" y="104"/>
                  </a:cubicBezTo>
                  <a:cubicBezTo>
                    <a:pt x="1441" y="201"/>
                    <a:pt x="1585" y="268"/>
                    <a:pt x="1494" y="286"/>
                  </a:cubicBezTo>
                  <a:cubicBezTo>
                    <a:pt x="1470" y="349"/>
                    <a:pt x="1467" y="498"/>
                    <a:pt x="1385" y="522"/>
                  </a:cubicBezTo>
                  <a:cubicBezTo>
                    <a:pt x="1376" y="535"/>
                    <a:pt x="1202" y="493"/>
                    <a:pt x="1205" y="508"/>
                  </a:cubicBezTo>
                  <a:cubicBezTo>
                    <a:pt x="1209" y="523"/>
                    <a:pt x="1237" y="522"/>
                    <a:pt x="1250" y="533"/>
                  </a:cubicBezTo>
                  <a:cubicBezTo>
                    <a:pt x="1263" y="544"/>
                    <a:pt x="1613" y="414"/>
                    <a:pt x="1440" y="486"/>
                  </a:cubicBezTo>
                  <a:cubicBezTo>
                    <a:pt x="1558" y="477"/>
                    <a:pt x="1774" y="749"/>
                    <a:pt x="1552" y="772"/>
                  </a:cubicBezTo>
                  <a:lnTo>
                    <a:pt x="165" y="782"/>
                  </a:lnTo>
                  <a:close/>
                </a:path>
              </a:pathLst>
            </a:custGeom>
            <a:pattFill prst="pct25">
              <a:fgClr>
                <a:srgbClr val="663300"/>
              </a:fgClr>
              <a:bgClr>
                <a:srgbClr val="CC9900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2305" name="Freeform 35" descr="70%"/>
            <p:cNvSpPr>
              <a:spLocks/>
            </p:cNvSpPr>
            <p:nvPr/>
          </p:nvSpPr>
          <p:spPr bwMode="auto">
            <a:xfrm>
              <a:off x="3428" y="2610"/>
              <a:ext cx="1847" cy="682"/>
            </a:xfrm>
            <a:custGeom>
              <a:avLst/>
              <a:gdLst>
                <a:gd name="T0" fmla="*/ 172 w 1847"/>
                <a:gd name="T1" fmla="*/ 682 h 682"/>
                <a:gd name="T2" fmla="*/ 91 w 1847"/>
                <a:gd name="T3" fmla="*/ 564 h 682"/>
                <a:gd name="T4" fmla="*/ 190 w 1847"/>
                <a:gd name="T5" fmla="*/ 573 h 682"/>
                <a:gd name="T6" fmla="*/ 235 w 1847"/>
                <a:gd name="T7" fmla="*/ 497 h 682"/>
                <a:gd name="T8" fmla="*/ 119 w 1847"/>
                <a:gd name="T9" fmla="*/ 364 h 682"/>
                <a:gd name="T10" fmla="*/ 199 w 1847"/>
                <a:gd name="T11" fmla="*/ 246 h 682"/>
                <a:gd name="T12" fmla="*/ 346 w 1847"/>
                <a:gd name="T13" fmla="*/ 209 h 682"/>
                <a:gd name="T14" fmla="*/ 385 w 1847"/>
                <a:gd name="T15" fmla="*/ 238 h 682"/>
                <a:gd name="T16" fmla="*/ 521 w 1847"/>
                <a:gd name="T17" fmla="*/ 206 h 682"/>
                <a:gd name="T18" fmla="*/ 594 w 1847"/>
                <a:gd name="T19" fmla="*/ 108 h 682"/>
                <a:gd name="T20" fmla="*/ 656 w 1847"/>
                <a:gd name="T21" fmla="*/ 119 h 682"/>
                <a:gd name="T22" fmla="*/ 671 w 1847"/>
                <a:gd name="T23" fmla="*/ 162 h 682"/>
                <a:gd name="T24" fmla="*/ 790 w 1847"/>
                <a:gd name="T25" fmla="*/ 151 h 682"/>
                <a:gd name="T26" fmla="*/ 925 w 1847"/>
                <a:gd name="T27" fmla="*/ 108 h 682"/>
                <a:gd name="T28" fmla="*/ 1104 w 1847"/>
                <a:gd name="T29" fmla="*/ 76 h 682"/>
                <a:gd name="T30" fmla="*/ 1196 w 1847"/>
                <a:gd name="T31" fmla="*/ 0 h 682"/>
                <a:gd name="T32" fmla="*/ 1346 w 1847"/>
                <a:gd name="T33" fmla="*/ 87 h 682"/>
                <a:gd name="T34" fmla="*/ 1466 w 1847"/>
                <a:gd name="T35" fmla="*/ 206 h 682"/>
                <a:gd name="T36" fmla="*/ 1360 w 1847"/>
                <a:gd name="T37" fmla="*/ 303 h 682"/>
                <a:gd name="T38" fmla="*/ 1435 w 1847"/>
                <a:gd name="T39" fmla="*/ 364 h 682"/>
                <a:gd name="T40" fmla="*/ 1344 w 1847"/>
                <a:gd name="T41" fmla="*/ 436 h 682"/>
                <a:gd name="T42" fmla="*/ 1301 w 1847"/>
                <a:gd name="T43" fmla="*/ 465 h 682"/>
                <a:gd name="T44" fmla="*/ 1331 w 1847"/>
                <a:gd name="T45" fmla="*/ 497 h 682"/>
                <a:gd name="T46" fmla="*/ 1616 w 1847"/>
                <a:gd name="T47" fmla="*/ 673 h 682"/>
                <a:gd name="T48" fmla="*/ 172 w 1847"/>
                <a:gd name="T49" fmla="*/ 682 h 68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47" h="682">
                  <a:moveTo>
                    <a:pt x="172" y="682"/>
                  </a:moveTo>
                  <a:cubicBezTo>
                    <a:pt x="182" y="664"/>
                    <a:pt x="75" y="579"/>
                    <a:pt x="91" y="564"/>
                  </a:cubicBezTo>
                  <a:cubicBezTo>
                    <a:pt x="80" y="543"/>
                    <a:pt x="166" y="584"/>
                    <a:pt x="190" y="573"/>
                  </a:cubicBezTo>
                  <a:cubicBezTo>
                    <a:pt x="214" y="562"/>
                    <a:pt x="247" y="532"/>
                    <a:pt x="235" y="497"/>
                  </a:cubicBezTo>
                  <a:cubicBezTo>
                    <a:pt x="313" y="440"/>
                    <a:pt x="0" y="393"/>
                    <a:pt x="119" y="364"/>
                  </a:cubicBezTo>
                  <a:cubicBezTo>
                    <a:pt x="101" y="324"/>
                    <a:pt x="232" y="282"/>
                    <a:pt x="199" y="246"/>
                  </a:cubicBezTo>
                  <a:cubicBezTo>
                    <a:pt x="226" y="233"/>
                    <a:pt x="322" y="226"/>
                    <a:pt x="346" y="209"/>
                  </a:cubicBezTo>
                  <a:cubicBezTo>
                    <a:pt x="381" y="184"/>
                    <a:pt x="346" y="262"/>
                    <a:pt x="385" y="238"/>
                  </a:cubicBezTo>
                  <a:cubicBezTo>
                    <a:pt x="425" y="214"/>
                    <a:pt x="472" y="213"/>
                    <a:pt x="521" y="206"/>
                  </a:cubicBezTo>
                  <a:cubicBezTo>
                    <a:pt x="543" y="155"/>
                    <a:pt x="515" y="127"/>
                    <a:pt x="594" y="108"/>
                  </a:cubicBezTo>
                  <a:cubicBezTo>
                    <a:pt x="615" y="112"/>
                    <a:pt x="641" y="108"/>
                    <a:pt x="656" y="119"/>
                  </a:cubicBezTo>
                  <a:cubicBezTo>
                    <a:pt x="671" y="130"/>
                    <a:pt x="650" y="157"/>
                    <a:pt x="671" y="162"/>
                  </a:cubicBezTo>
                  <a:cubicBezTo>
                    <a:pt x="709" y="171"/>
                    <a:pt x="750" y="155"/>
                    <a:pt x="790" y="151"/>
                  </a:cubicBezTo>
                  <a:cubicBezTo>
                    <a:pt x="831" y="70"/>
                    <a:pt x="781" y="78"/>
                    <a:pt x="925" y="108"/>
                  </a:cubicBezTo>
                  <a:cubicBezTo>
                    <a:pt x="1044" y="80"/>
                    <a:pt x="984" y="90"/>
                    <a:pt x="1104" y="76"/>
                  </a:cubicBezTo>
                  <a:cubicBezTo>
                    <a:pt x="1153" y="43"/>
                    <a:pt x="1137" y="29"/>
                    <a:pt x="1196" y="0"/>
                  </a:cubicBezTo>
                  <a:cubicBezTo>
                    <a:pt x="1237" y="45"/>
                    <a:pt x="1273" y="69"/>
                    <a:pt x="1346" y="87"/>
                  </a:cubicBezTo>
                  <a:cubicBezTo>
                    <a:pt x="1388" y="133"/>
                    <a:pt x="1397" y="174"/>
                    <a:pt x="1466" y="206"/>
                  </a:cubicBezTo>
                  <a:cubicBezTo>
                    <a:pt x="1506" y="290"/>
                    <a:pt x="1454" y="287"/>
                    <a:pt x="1360" y="303"/>
                  </a:cubicBezTo>
                  <a:cubicBezTo>
                    <a:pt x="1335" y="358"/>
                    <a:pt x="1521" y="343"/>
                    <a:pt x="1435" y="364"/>
                  </a:cubicBezTo>
                  <a:cubicBezTo>
                    <a:pt x="1425" y="375"/>
                    <a:pt x="1341" y="423"/>
                    <a:pt x="1344" y="436"/>
                  </a:cubicBezTo>
                  <a:cubicBezTo>
                    <a:pt x="1349" y="449"/>
                    <a:pt x="1288" y="455"/>
                    <a:pt x="1301" y="465"/>
                  </a:cubicBezTo>
                  <a:cubicBezTo>
                    <a:pt x="1315" y="474"/>
                    <a:pt x="1321" y="486"/>
                    <a:pt x="1331" y="497"/>
                  </a:cubicBezTo>
                  <a:cubicBezTo>
                    <a:pt x="1362" y="566"/>
                    <a:pt x="1847" y="653"/>
                    <a:pt x="1616" y="673"/>
                  </a:cubicBezTo>
                  <a:lnTo>
                    <a:pt x="172" y="682"/>
                  </a:lnTo>
                  <a:close/>
                </a:path>
              </a:pathLst>
            </a:custGeom>
            <a:pattFill prst="pct70">
              <a:fgClr>
                <a:srgbClr val="663300"/>
              </a:fgClr>
              <a:bgClr>
                <a:srgbClr val="CC9900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</p:grpSp>
      <p:sp>
        <p:nvSpPr>
          <p:cNvPr id="36" name="Content Placeholder 2"/>
          <p:cNvSpPr>
            <a:spLocks noGrp="1"/>
          </p:cNvSpPr>
          <p:nvPr>
            <p:ph idx="1"/>
          </p:nvPr>
        </p:nvSpPr>
        <p:spPr>
          <a:xfrm>
            <a:off x="457200" y="1826475"/>
            <a:ext cx="4237264" cy="4509440"/>
          </a:xfrm>
        </p:spPr>
        <p:txBody>
          <a:bodyPr/>
          <a:lstStyle/>
          <a:p>
            <a:pPr lvl="1">
              <a:spcBef>
                <a:spcPct val="35000"/>
              </a:spcBef>
              <a:buFont typeface="CommonBullets" pitchFamily="34" charset="2"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Wind generated wave action</a:t>
            </a:r>
            <a:endParaRPr lang="en-US" altLang="en-US" sz="2400" dirty="0"/>
          </a:p>
          <a:p>
            <a:pPr lvl="1">
              <a:spcBef>
                <a:spcPct val="35000"/>
              </a:spcBef>
              <a:buFont typeface="CommonBullets" pitchFamily="34" charset="2"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Plankton blooms</a:t>
            </a:r>
          </a:p>
          <a:p>
            <a:pPr lvl="1">
              <a:spcBef>
                <a:spcPct val="35000"/>
              </a:spcBef>
              <a:buFont typeface="CommonBullets" pitchFamily="34" charset="2"/>
              <a:buNone/>
            </a:pPr>
            <a:r>
              <a:rPr lang="en-US" altLang="en-US" sz="2400" dirty="0" smtClean="0">
                <a:solidFill>
                  <a:schemeClr val="accent2"/>
                </a:solidFill>
              </a:rPr>
              <a:t>Currents</a:t>
            </a:r>
          </a:p>
          <a:p>
            <a:pPr lvl="1">
              <a:spcBef>
                <a:spcPct val="35000"/>
              </a:spcBef>
              <a:buFont typeface="CommonBullets" pitchFamily="34" charset="2"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r>
              <a:rPr lang="en-GB" altLang="en-US" dirty="0"/>
              <a:t>Local seabed conditions</a:t>
            </a:r>
          </a:p>
          <a:p>
            <a:pPr lvl="1"/>
            <a:r>
              <a:rPr lang="en-GB" altLang="en-US" dirty="0"/>
              <a:t>Easily disturbed by divers</a:t>
            </a:r>
            <a:r>
              <a:rPr lang="en-GB" altLang="en-US" dirty="0" smtClean="0"/>
              <a:t>!</a:t>
            </a:r>
          </a:p>
          <a:p>
            <a:pPr marL="0" lvl="1" indent="0">
              <a:buNone/>
            </a:pPr>
            <a:endParaRPr lang="en-GB" altLang="en-US" dirty="0"/>
          </a:p>
          <a:p>
            <a:r>
              <a:rPr lang="en-GB" altLang="en-US" dirty="0"/>
              <a:t>Depth</a:t>
            </a:r>
          </a:p>
          <a:p>
            <a:pPr lvl="1"/>
            <a:r>
              <a:rPr lang="en-GB" altLang="en-US" dirty="0"/>
              <a:t>Reduction in light </a:t>
            </a:r>
            <a:r>
              <a:rPr lang="en-GB" altLang="en-US" dirty="0" smtClean="0"/>
              <a:t>penetration</a:t>
            </a:r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258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58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25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258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67" grpId="0" animBg="1"/>
      <p:bldP spid="36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Water Temperature &amp; Salinity</a:t>
            </a:r>
          </a:p>
        </p:txBody>
      </p:sp>
      <p:grpSp>
        <p:nvGrpSpPr>
          <p:cNvPr id="259091" name="Group 19"/>
          <p:cNvGrpSpPr>
            <a:grpSpLocks/>
          </p:cNvGrpSpPr>
          <p:nvPr/>
        </p:nvGrpSpPr>
        <p:grpSpPr bwMode="auto">
          <a:xfrm>
            <a:off x="4843463" y="2376488"/>
            <a:ext cx="3463925" cy="3211512"/>
            <a:chOff x="3051" y="1497"/>
            <a:chExt cx="2182" cy="2023"/>
          </a:xfrm>
        </p:grpSpPr>
        <p:grpSp>
          <p:nvGrpSpPr>
            <p:cNvPr id="13323" name="Group 5"/>
            <p:cNvGrpSpPr>
              <a:grpSpLocks/>
            </p:cNvGrpSpPr>
            <p:nvPr/>
          </p:nvGrpSpPr>
          <p:grpSpPr bwMode="auto">
            <a:xfrm>
              <a:off x="3051" y="1497"/>
              <a:ext cx="2182" cy="2023"/>
              <a:chOff x="3291" y="1209"/>
              <a:chExt cx="1954" cy="2032"/>
            </a:xfrm>
          </p:grpSpPr>
          <p:sp>
            <p:nvSpPr>
              <p:cNvPr id="13325" name="Rectangle 6"/>
              <p:cNvSpPr>
                <a:spLocks noChangeArrowheads="1"/>
              </p:cNvSpPr>
              <p:nvPr/>
            </p:nvSpPr>
            <p:spPr bwMode="auto">
              <a:xfrm>
                <a:off x="3293" y="1496"/>
                <a:ext cx="1952" cy="17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3326" name="Rectangle 7"/>
              <p:cNvSpPr>
                <a:spLocks noChangeArrowheads="1"/>
              </p:cNvSpPr>
              <p:nvPr/>
            </p:nvSpPr>
            <p:spPr bwMode="auto">
              <a:xfrm>
                <a:off x="3291" y="1209"/>
                <a:ext cx="1954" cy="202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777777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2pPr>
                <a:lvl3pPr marL="11430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3pPr>
                <a:lvl4pPr marL="16002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4pPr>
                <a:lvl5pPr marL="2057400" indent="-228600" eaLnBrk="0" hangingPunct="0"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40000"/>
                  </a:spcBef>
                  <a:spcAft>
                    <a:spcPct val="0"/>
                  </a:spcAft>
                  <a:buClr>
                    <a:schemeClr val="accent2"/>
                  </a:buClr>
                  <a:defRPr sz="4400" b="1" i="1">
                    <a:solidFill>
                      <a:schemeClr val="accent2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3324" name="Rectangle 8"/>
            <p:cNvSpPr>
              <a:spLocks noChangeArrowheads="1"/>
            </p:cNvSpPr>
            <p:nvPr/>
          </p:nvSpPr>
          <p:spPr bwMode="auto">
            <a:xfrm>
              <a:off x="3052" y="1768"/>
              <a:ext cx="2179" cy="1747"/>
            </a:xfrm>
            <a:prstGeom prst="rect">
              <a:avLst/>
            </a:prstGeom>
            <a:gradFill rotWithShape="0">
              <a:gsLst>
                <a:gs pos="0">
                  <a:srgbClr val="00CCFF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59084" name="Freeform 12"/>
          <p:cNvSpPr>
            <a:spLocks/>
          </p:cNvSpPr>
          <p:nvPr/>
        </p:nvSpPr>
        <p:spPr bwMode="auto">
          <a:xfrm>
            <a:off x="4876800" y="3113088"/>
            <a:ext cx="3427413" cy="173037"/>
          </a:xfrm>
          <a:custGeom>
            <a:avLst/>
            <a:gdLst>
              <a:gd name="T0" fmla="*/ 0 w 1945"/>
              <a:gd name="T1" fmla="*/ 112637 h 106"/>
              <a:gd name="T2" fmla="*/ 111016 w 1945"/>
              <a:gd name="T3" fmla="*/ 97945 h 106"/>
              <a:gd name="T4" fmla="*/ 207936 w 1945"/>
              <a:gd name="T5" fmla="*/ 68562 h 106"/>
              <a:gd name="T6" fmla="*/ 415871 w 1945"/>
              <a:gd name="T7" fmla="*/ 83254 h 106"/>
              <a:gd name="T8" fmla="*/ 544509 w 1945"/>
              <a:gd name="T9" fmla="*/ 112637 h 106"/>
              <a:gd name="T10" fmla="*/ 1552468 w 1945"/>
              <a:gd name="T11" fmla="*/ 68562 h 106"/>
              <a:gd name="T12" fmla="*/ 1778026 w 1945"/>
              <a:gd name="T13" fmla="*/ 83254 h 106"/>
              <a:gd name="T14" fmla="*/ 1873183 w 1945"/>
              <a:gd name="T15" fmla="*/ 128962 h 106"/>
              <a:gd name="T16" fmla="*/ 2178037 w 1945"/>
              <a:gd name="T17" fmla="*/ 173037 h 106"/>
              <a:gd name="T18" fmla="*/ 2801844 w 1945"/>
              <a:gd name="T19" fmla="*/ 53870 h 106"/>
              <a:gd name="T20" fmla="*/ 3187758 w 1945"/>
              <a:gd name="T21" fmla="*/ 24486 h 106"/>
              <a:gd name="T22" fmla="*/ 3427413 w 1945"/>
              <a:gd name="T23" fmla="*/ 9795 h 10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45" h="106">
                <a:moveTo>
                  <a:pt x="0" y="69"/>
                </a:moveTo>
                <a:cubicBezTo>
                  <a:pt x="21" y="66"/>
                  <a:pt x="42" y="65"/>
                  <a:pt x="63" y="60"/>
                </a:cubicBezTo>
                <a:cubicBezTo>
                  <a:pt x="82" y="56"/>
                  <a:pt x="118" y="42"/>
                  <a:pt x="118" y="42"/>
                </a:cubicBezTo>
                <a:cubicBezTo>
                  <a:pt x="157" y="45"/>
                  <a:pt x="197" y="45"/>
                  <a:pt x="236" y="51"/>
                </a:cubicBezTo>
                <a:cubicBezTo>
                  <a:pt x="261" y="55"/>
                  <a:pt x="309" y="69"/>
                  <a:pt x="309" y="69"/>
                </a:cubicBezTo>
                <a:cubicBezTo>
                  <a:pt x="518" y="65"/>
                  <a:pt x="692" y="89"/>
                  <a:pt x="881" y="42"/>
                </a:cubicBezTo>
                <a:cubicBezTo>
                  <a:pt x="924" y="45"/>
                  <a:pt x="967" y="44"/>
                  <a:pt x="1009" y="51"/>
                </a:cubicBezTo>
                <a:cubicBezTo>
                  <a:pt x="1029" y="54"/>
                  <a:pt x="1044" y="73"/>
                  <a:pt x="1063" y="79"/>
                </a:cubicBezTo>
                <a:cubicBezTo>
                  <a:pt x="1125" y="97"/>
                  <a:pt x="1165" y="100"/>
                  <a:pt x="1236" y="106"/>
                </a:cubicBezTo>
                <a:cubicBezTo>
                  <a:pt x="1365" y="97"/>
                  <a:pt x="1468" y="74"/>
                  <a:pt x="1590" y="33"/>
                </a:cubicBezTo>
                <a:cubicBezTo>
                  <a:pt x="1659" y="10"/>
                  <a:pt x="1736" y="20"/>
                  <a:pt x="1809" y="15"/>
                </a:cubicBezTo>
                <a:cubicBezTo>
                  <a:pt x="1884" y="0"/>
                  <a:pt x="1839" y="6"/>
                  <a:pt x="1945" y="6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dash"/>
            <a:round/>
            <a:headEnd/>
            <a:tailEnd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59085" name="Freeform 13"/>
          <p:cNvSpPr>
            <a:spLocks/>
          </p:cNvSpPr>
          <p:nvPr/>
        </p:nvSpPr>
        <p:spPr bwMode="auto">
          <a:xfrm>
            <a:off x="4867275" y="3771900"/>
            <a:ext cx="3406775" cy="173038"/>
          </a:xfrm>
          <a:custGeom>
            <a:avLst/>
            <a:gdLst>
              <a:gd name="T0" fmla="*/ 0 w 1945"/>
              <a:gd name="T1" fmla="*/ 112638 h 106"/>
              <a:gd name="T2" fmla="*/ 110348 w 1945"/>
              <a:gd name="T3" fmla="*/ 97946 h 106"/>
              <a:gd name="T4" fmla="*/ 206684 w 1945"/>
              <a:gd name="T5" fmla="*/ 68562 h 106"/>
              <a:gd name="T6" fmla="*/ 413367 w 1945"/>
              <a:gd name="T7" fmla="*/ 83254 h 106"/>
              <a:gd name="T8" fmla="*/ 541231 w 1945"/>
              <a:gd name="T9" fmla="*/ 112638 h 106"/>
              <a:gd name="T10" fmla="*/ 1543120 w 1945"/>
              <a:gd name="T11" fmla="*/ 68562 h 106"/>
              <a:gd name="T12" fmla="*/ 1767319 w 1945"/>
              <a:gd name="T13" fmla="*/ 83254 h 106"/>
              <a:gd name="T14" fmla="*/ 1861903 w 1945"/>
              <a:gd name="T15" fmla="*/ 128962 h 106"/>
              <a:gd name="T16" fmla="*/ 2164922 w 1945"/>
              <a:gd name="T17" fmla="*/ 173038 h 106"/>
              <a:gd name="T18" fmla="*/ 2784973 w 1945"/>
              <a:gd name="T19" fmla="*/ 53870 h 106"/>
              <a:gd name="T20" fmla="*/ 3168563 w 1945"/>
              <a:gd name="T21" fmla="*/ 24487 h 106"/>
              <a:gd name="T22" fmla="*/ 3406775 w 1945"/>
              <a:gd name="T23" fmla="*/ 9795 h 10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45" h="106">
                <a:moveTo>
                  <a:pt x="0" y="69"/>
                </a:moveTo>
                <a:cubicBezTo>
                  <a:pt x="21" y="66"/>
                  <a:pt x="42" y="65"/>
                  <a:pt x="63" y="60"/>
                </a:cubicBezTo>
                <a:cubicBezTo>
                  <a:pt x="82" y="56"/>
                  <a:pt x="118" y="42"/>
                  <a:pt x="118" y="42"/>
                </a:cubicBezTo>
                <a:cubicBezTo>
                  <a:pt x="157" y="45"/>
                  <a:pt x="197" y="45"/>
                  <a:pt x="236" y="51"/>
                </a:cubicBezTo>
                <a:cubicBezTo>
                  <a:pt x="261" y="55"/>
                  <a:pt x="309" y="69"/>
                  <a:pt x="309" y="69"/>
                </a:cubicBezTo>
                <a:cubicBezTo>
                  <a:pt x="518" y="65"/>
                  <a:pt x="692" y="89"/>
                  <a:pt x="881" y="42"/>
                </a:cubicBezTo>
                <a:cubicBezTo>
                  <a:pt x="924" y="45"/>
                  <a:pt x="967" y="44"/>
                  <a:pt x="1009" y="51"/>
                </a:cubicBezTo>
                <a:cubicBezTo>
                  <a:pt x="1029" y="54"/>
                  <a:pt x="1044" y="73"/>
                  <a:pt x="1063" y="79"/>
                </a:cubicBezTo>
                <a:cubicBezTo>
                  <a:pt x="1125" y="97"/>
                  <a:pt x="1165" y="100"/>
                  <a:pt x="1236" y="106"/>
                </a:cubicBezTo>
                <a:cubicBezTo>
                  <a:pt x="1365" y="97"/>
                  <a:pt x="1468" y="74"/>
                  <a:pt x="1590" y="33"/>
                </a:cubicBezTo>
                <a:cubicBezTo>
                  <a:pt x="1659" y="10"/>
                  <a:pt x="1736" y="20"/>
                  <a:pt x="1809" y="15"/>
                </a:cubicBezTo>
                <a:cubicBezTo>
                  <a:pt x="1884" y="0"/>
                  <a:pt x="1839" y="6"/>
                  <a:pt x="1945" y="6"/>
                </a:cubicBezTo>
              </a:path>
            </a:pathLst>
          </a:custGeom>
          <a:noFill/>
          <a:ln w="28575" cap="flat" cmpd="sng">
            <a:solidFill>
              <a:srgbClr val="990033"/>
            </a:solidFill>
            <a:prstDash val="dash"/>
            <a:round/>
            <a:headEnd/>
            <a:tailEnd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259086" name="Freeform 14"/>
          <p:cNvSpPr>
            <a:spLocks/>
          </p:cNvSpPr>
          <p:nvPr/>
        </p:nvSpPr>
        <p:spPr bwMode="auto">
          <a:xfrm>
            <a:off x="4851400" y="4400550"/>
            <a:ext cx="3422650" cy="188913"/>
          </a:xfrm>
          <a:custGeom>
            <a:avLst/>
            <a:gdLst>
              <a:gd name="T0" fmla="*/ 0 w 1945"/>
              <a:gd name="T1" fmla="*/ 122972 h 106"/>
              <a:gd name="T2" fmla="*/ 110862 w 1945"/>
              <a:gd name="T3" fmla="*/ 106932 h 106"/>
              <a:gd name="T4" fmla="*/ 207647 w 1945"/>
              <a:gd name="T5" fmla="*/ 74852 h 106"/>
              <a:gd name="T6" fmla="*/ 415293 w 1945"/>
              <a:gd name="T7" fmla="*/ 90892 h 106"/>
              <a:gd name="T8" fmla="*/ 543753 w 1945"/>
              <a:gd name="T9" fmla="*/ 122972 h 106"/>
              <a:gd name="T10" fmla="*/ 1550311 w 1945"/>
              <a:gd name="T11" fmla="*/ 74852 h 106"/>
              <a:gd name="T12" fmla="*/ 1775555 w 1945"/>
              <a:gd name="T13" fmla="*/ 90892 h 106"/>
              <a:gd name="T14" fmla="*/ 1870579 w 1945"/>
              <a:gd name="T15" fmla="*/ 140794 h 106"/>
              <a:gd name="T16" fmla="*/ 2175010 w 1945"/>
              <a:gd name="T17" fmla="*/ 188913 h 106"/>
              <a:gd name="T18" fmla="*/ 2797950 w 1945"/>
              <a:gd name="T19" fmla="*/ 58813 h 106"/>
              <a:gd name="T20" fmla="*/ 3183328 w 1945"/>
              <a:gd name="T21" fmla="*/ 26733 h 106"/>
              <a:gd name="T22" fmla="*/ 3422650 w 1945"/>
              <a:gd name="T23" fmla="*/ 10693 h 10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45" h="106">
                <a:moveTo>
                  <a:pt x="0" y="69"/>
                </a:moveTo>
                <a:cubicBezTo>
                  <a:pt x="21" y="66"/>
                  <a:pt x="42" y="65"/>
                  <a:pt x="63" y="60"/>
                </a:cubicBezTo>
                <a:cubicBezTo>
                  <a:pt x="82" y="56"/>
                  <a:pt x="118" y="42"/>
                  <a:pt x="118" y="42"/>
                </a:cubicBezTo>
                <a:cubicBezTo>
                  <a:pt x="157" y="45"/>
                  <a:pt x="197" y="45"/>
                  <a:pt x="236" y="51"/>
                </a:cubicBezTo>
                <a:cubicBezTo>
                  <a:pt x="261" y="55"/>
                  <a:pt x="309" y="69"/>
                  <a:pt x="309" y="69"/>
                </a:cubicBezTo>
                <a:cubicBezTo>
                  <a:pt x="518" y="65"/>
                  <a:pt x="692" y="89"/>
                  <a:pt x="881" y="42"/>
                </a:cubicBezTo>
                <a:cubicBezTo>
                  <a:pt x="924" y="45"/>
                  <a:pt x="967" y="44"/>
                  <a:pt x="1009" y="51"/>
                </a:cubicBezTo>
                <a:cubicBezTo>
                  <a:pt x="1029" y="54"/>
                  <a:pt x="1044" y="73"/>
                  <a:pt x="1063" y="79"/>
                </a:cubicBezTo>
                <a:cubicBezTo>
                  <a:pt x="1125" y="97"/>
                  <a:pt x="1165" y="100"/>
                  <a:pt x="1236" y="106"/>
                </a:cubicBezTo>
                <a:cubicBezTo>
                  <a:pt x="1365" y="97"/>
                  <a:pt x="1468" y="74"/>
                  <a:pt x="1590" y="33"/>
                </a:cubicBezTo>
                <a:cubicBezTo>
                  <a:pt x="1659" y="10"/>
                  <a:pt x="1736" y="20"/>
                  <a:pt x="1809" y="15"/>
                </a:cubicBezTo>
                <a:cubicBezTo>
                  <a:pt x="1884" y="0"/>
                  <a:pt x="1839" y="6"/>
                  <a:pt x="1945" y="6"/>
                </a:cubicBezTo>
              </a:path>
            </a:pathLst>
          </a:custGeom>
          <a:noFill/>
          <a:ln w="28575" cap="flat" cmpd="sng">
            <a:solidFill>
              <a:srgbClr val="660033"/>
            </a:solidFill>
            <a:prstDash val="dash"/>
            <a:round/>
            <a:headEnd/>
            <a:tailEnd/>
          </a:ln>
          <a:effectLst>
            <a:outerShdw dist="35921" dir="27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57200" y="1695851"/>
            <a:ext cx="4874079" cy="4644861"/>
          </a:xfrm>
        </p:spPr>
        <p:txBody>
          <a:bodyPr/>
          <a:lstStyle/>
          <a:p>
            <a:r>
              <a:rPr lang="en-GB" altLang="en-US" dirty="0"/>
              <a:t>Climate</a:t>
            </a:r>
          </a:p>
          <a:p>
            <a:pPr lvl="1"/>
            <a:r>
              <a:rPr lang="en-GB" altLang="en-US" dirty="0"/>
              <a:t>Seasonal variations</a:t>
            </a:r>
          </a:p>
          <a:p>
            <a:r>
              <a:rPr lang="en-GB" altLang="en-US" dirty="0"/>
              <a:t>Depth</a:t>
            </a:r>
          </a:p>
          <a:p>
            <a:pPr lvl="1"/>
            <a:r>
              <a:rPr lang="en-GB" altLang="en-US" dirty="0"/>
              <a:t>Colder the deeper you go</a:t>
            </a:r>
          </a:p>
          <a:p>
            <a:r>
              <a:rPr lang="en-GB" altLang="en-US" dirty="0"/>
              <a:t>Currents</a:t>
            </a:r>
          </a:p>
          <a:p>
            <a:pPr lvl="1"/>
            <a:r>
              <a:rPr lang="en-GB" altLang="en-US" dirty="0"/>
              <a:t>Carry warm or cold water</a:t>
            </a:r>
          </a:p>
          <a:p>
            <a:r>
              <a:rPr lang="en-GB" altLang="en-US" dirty="0"/>
              <a:t>Thermoclines</a:t>
            </a:r>
          </a:p>
          <a:p>
            <a:pPr lvl="1"/>
            <a:r>
              <a:rPr lang="en-GB" altLang="en-US" dirty="0"/>
              <a:t>Changes in temperature</a:t>
            </a:r>
          </a:p>
          <a:p>
            <a:r>
              <a:rPr lang="en-GB" altLang="en-US" dirty="0"/>
              <a:t>Salinity</a:t>
            </a:r>
          </a:p>
          <a:p>
            <a:pPr lvl="1"/>
            <a:r>
              <a:rPr lang="en-GB" altLang="en-US" dirty="0"/>
              <a:t>Salt concentration can affect </a:t>
            </a:r>
            <a:r>
              <a:rPr lang="en-GB" altLang="en-US" dirty="0" smtClean="0"/>
              <a:t>buoyancy</a:t>
            </a:r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5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9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9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9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84" grpId="0" animBg="1"/>
      <p:bldP spid="259085" grpId="0" animBg="1"/>
      <p:bldP spid="259086" grpId="0" animBg="1"/>
      <p:bldP spid="1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Surface Conditions</a:t>
            </a:r>
          </a:p>
        </p:txBody>
      </p:sp>
      <p:pic>
        <p:nvPicPr>
          <p:cNvPr id="260101" name="Picture 5"/>
          <p:cNvPicPr>
            <a:picLocks noChangeAspect="1" noChangeArrowheads="1"/>
          </p:cNvPicPr>
          <p:nvPr/>
        </p:nvPicPr>
        <p:blipFill>
          <a:blip r:embed="rId3">
            <a:lum bright="-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5938" y="1633538"/>
            <a:ext cx="2351087" cy="264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0108" name="Picture 12" descr="A-Fla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3575" y="4556125"/>
            <a:ext cx="2236788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46867"/>
            <a:ext cx="4237264" cy="4862870"/>
          </a:xfrm>
        </p:spPr>
        <p:txBody>
          <a:bodyPr/>
          <a:lstStyle/>
          <a:p>
            <a:r>
              <a:rPr lang="en-GB" altLang="en-US" dirty="0"/>
              <a:t>Weather may affect:</a:t>
            </a:r>
          </a:p>
          <a:p>
            <a:pPr lvl="1"/>
            <a:r>
              <a:rPr lang="en-GB" altLang="en-US" dirty="0"/>
              <a:t>Travelling to the site</a:t>
            </a:r>
          </a:p>
          <a:p>
            <a:pPr lvl="1"/>
            <a:r>
              <a:rPr lang="en-GB" altLang="en-US" dirty="0"/>
              <a:t>Entry and exit</a:t>
            </a:r>
          </a:p>
          <a:p>
            <a:r>
              <a:rPr lang="en-GB" altLang="en-US" dirty="0"/>
              <a:t>Surface visibility</a:t>
            </a:r>
          </a:p>
          <a:p>
            <a:pPr lvl="1"/>
            <a:r>
              <a:rPr lang="en-GB" altLang="en-US" dirty="0"/>
              <a:t>Mist or fog</a:t>
            </a:r>
          </a:p>
          <a:p>
            <a:pPr lvl="1"/>
            <a:r>
              <a:rPr lang="en-GB" altLang="en-US" dirty="0"/>
              <a:t>Wave height</a:t>
            </a:r>
          </a:p>
          <a:p>
            <a:pPr lvl="1"/>
            <a:r>
              <a:rPr lang="en-GB" altLang="en-US" dirty="0"/>
              <a:t>Glare</a:t>
            </a:r>
          </a:p>
          <a:p>
            <a:r>
              <a:rPr lang="en-GB" altLang="en-US" dirty="0"/>
              <a:t>Other water users</a:t>
            </a:r>
          </a:p>
          <a:p>
            <a:pPr lvl="1"/>
            <a:r>
              <a:rPr lang="en-GB" altLang="en-US" dirty="0"/>
              <a:t>Large shipping</a:t>
            </a:r>
          </a:p>
          <a:p>
            <a:pPr lvl="1"/>
            <a:r>
              <a:rPr lang="en-GB" altLang="en-US" dirty="0"/>
              <a:t>Other dive boats</a:t>
            </a:r>
          </a:p>
          <a:p>
            <a:pPr lvl="1"/>
            <a:r>
              <a:rPr lang="en-GB" altLang="en-US" dirty="0"/>
              <a:t>Yachts, motorboats, etc</a:t>
            </a:r>
            <a:r>
              <a:rPr lang="en-GB" altLang="en-US" dirty="0" smtClean="0"/>
              <a:t>.</a:t>
            </a:r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6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60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Local Knowledge of Sites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6475"/>
            <a:ext cx="4261757" cy="4308872"/>
          </a:xfrm>
        </p:spPr>
        <p:txBody>
          <a:bodyPr/>
          <a:lstStyle/>
          <a:p>
            <a:r>
              <a:rPr lang="en-GB" altLang="en-US" dirty="0"/>
              <a:t>Dive Manager/Lead Instructor</a:t>
            </a:r>
          </a:p>
          <a:p>
            <a:pPr lvl="1"/>
            <a:r>
              <a:rPr lang="en-GB" altLang="en-US" dirty="0"/>
              <a:t>Brief includes</a:t>
            </a:r>
          </a:p>
          <a:p>
            <a:pPr lvl="2"/>
            <a:r>
              <a:rPr lang="en-GB" altLang="en-US" dirty="0"/>
              <a:t>Site description</a:t>
            </a:r>
          </a:p>
          <a:p>
            <a:pPr lvl="2"/>
            <a:r>
              <a:rPr lang="en-GB" altLang="en-US" dirty="0"/>
              <a:t>Anticipated conditions</a:t>
            </a:r>
          </a:p>
          <a:p>
            <a:pPr lvl="2"/>
            <a:r>
              <a:rPr lang="en-GB" altLang="en-US" dirty="0"/>
              <a:t>May give maximum dive time dependent on slack water</a:t>
            </a:r>
          </a:p>
          <a:p>
            <a:r>
              <a:rPr lang="en-GB" altLang="en-US" dirty="0"/>
              <a:t>Dive School or Centre</a:t>
            </a:r>
          </a:p>
          <a:p>
            <a:pPr lvl="1"/>
            <a:r>
              <a:rPr lang="en-GB" altLang="en-US" dirty="0"/>
              <a:t>List of known dive sites</a:t>
            </a:r>
          </a:p>
          <a:p>
            <a:r>
              <a:rPr lang="en-GB" altLang="en-US" dirty="0"/>
              <a:t>Dive books, guides and magazines</a:t>
            </a:r>
          </a:p>
          <a:p>
            <a:pPr lvl="1"/>
            <a:r>
              <a:rPr lang="en-GB" altLang="en-US" dirty="0"/>
              <a:t>Description of site</a:t>
            </a:r>
          </a:p>
          <a:p>
            <a:endParaRPr lang="en-GB" dirty="0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5276850" y="2286000"/>
            <a:ext cx="3543300" cy="2762250"/>
            <a:chOff x="3324" y="1440"/>
            <a:chExt cx="2232" cy="1740"/>
          </a:xfrm>
          <a:effectLst/>
        </p:grpSpPr>
        <p:sp>
          <p:nvSpPr>
            <p:cNvPr id="5" name="Rectangle 38"/>
            <p:cNvSpPr>
              <a:spLocks noChangeArrowheads="1"/>
            </p:cNvSpPr>
            <p:nvPr/>
          </p:nvSpPr>
          <p:spPr bwMode="auto">
            <a:xfrm>
              <a:off x="3324" y="1440"/>
              <a:ext cx="2232" cy="17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777777"/>
              </a:outerShdw>
            </a:effectLst>
          </p:spPr>
          <p:txBody>
            <a:bodyPr wrap="none" lIns="92075" tIns="46038" rIns="92075" bIns="46038" anchor="ctr"/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" name="Text Box 22"/>
            <p:cNvSpPr txBox="1">
              <a:spLocks noChangeArrowheads="1"/>
            </p:cNvSpPr>
            <p:nvPr/>
          </p:nvSpPr>
          <p:spPr bwMode="auto">
            <a:xfrm>
              <a:off x="3647" y="2038"/>
              <a:ext cx="1793" cy="7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8F8F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algn="l" eaLnBrk="1" hangingPunct="1">
                <a:lnSpc>
                  <a:spcPct val="65000"/>
                </a:lnSpc>
                <a:spcBef>
                  <a:spcPct val="50000"/>
                </a:spcBef>
              </a:pPr>
              <a:r>
                <a:rPr lang="en-US" altLang="en-US" sz="1200" dirty="0">
                  <a:solidFill>
                    <a:schemeClr val="tx1"/>
                  </a:solidFill>
                </a:rPr>
                <a:t> </a:t>
              </a:r>
              <a:r>
                <a:rPr lang="en-US" altLang="en-US" sz="1000" dirty="0">
                  <a:solidFill>
                    <a:schemeClr val="tx1"/>
                  </a:solidFill>
                </a:rPr>
                <a:t>Cliff face - lots of marine life</a:t>
              </a:r>
            </a:p>
            <a:p>
              <a:pPr algn="l" eaLnBrk="1" hangingPunct="1">
                <a:lnSpc>
                  <a:spcPct val="65000"/>
                </a:lnSpc>
              </a:pPr>
              <a:r>
                <a:rPr lang="en-US" altLang="en-US" sz="1000" dirty="0">
                  <a:solidFill>
                    <a:schemeClr val="tx1"/>
                  </a:solidFill>
                </a:rPr>
                <a:t>     </a:t>
              </a:r>
            </a:p>
            <a:p>
              <a:pPr algn="l" eaLnBrk="1" hangingPunct="1">
                <a:lnSpc>
                  <a:spcPct val="65000"/>
                </a:lnSpc>
              </a:pPr>
              <a:r>
                <a:rPr lang="en-US" altLang="en-US" sz="1000" dirty="0">
                  <a:solidFill>
                    <a:schemeClr val="tx1"/>
                  </a:solidFill>
                </a:rPr>
                <a:t>  Overhangs and small caves</a:t>
              </a:r>
            </a:p>
            <a:p>
              <a:pPr algn="l" eaLnBrk="1" hangingPunct="1">
                <a:lnSpc>
                  <a:spcPct val="65000"/>
                </a:lnSpc>
              </a:pPr>
              <a:r>
                <a:rPr lang="en-US" altLang="en-US" sz="1000" dirty="0">
                  <a:solidFill>
                    <a:schemeClr val="tx1"/>
                  </a:solidFill>
                </a:rPr>
                <a:t>      Caution: fishing line</a:t>
              </a:r>
            </a:p>
            <a:p>
              <a:pPr algn="l" eaLnBrk="1" hangingPunct="1">
                <a:lnSpc>
                  <a:spcPct val="65000"/>
                </a:lnSpc>
              </a:pPr>
              <a:endParaRPr lang="en-US" altLang="en-US" sz="1000" dirty="0">
                <a:solidFill>
                  <a:schemeClr val="tx1"/>
                </a:solidFill>
              </a:endParaRPr>
            </a:p>
            <a:p>
              <a:pPr algn="l" eaLnBrk="1" hangingPunct="1">
                <a:lnSpc>
                  <a:spcPct val="75000"/>
                </a:lnSpc>
              </a:pPr>
              <a:r>
                <a:rPr lang="en-US" altLang="en-US" sz="1000" dirty="0">
                  <a:solidFill>
                    <a:schemeClr val="tx1"/>
                  </a:solidFill>
                </a:rPr>
                <a:t>               Large boulders and         	pieces of wooden wreck</a:t>
              </a:r>
              <a:endParaRPr lang="en-US" altLang="en-US" sz="1200" dirty="0"/>
            </a:p>
          </p:txBody>
        </p:sp>
        <p:sp>
          <p:nvSpPr>
            <p:cNvPr id="7" name="Freeform 23"/>
            <p:cNvSpPr>
              <a:spLocks/>
            </p:cNvSpPr>
            <p:nvPr/>
          </p:nvSpPr>
          <p:spPr bwMode="auto">
            <a:xfrm>
              <a:off x="3558" y="1668"/>
              <a:ext cx="1530" cy="1242"/>
            </a:xfrm>
            <a:custGeom>
              <a:avLst/>
              <a:gdLst>
                <a:gd name="T0" fmla="*/ 0 w 1530"/>
                <a:gd name="T1" fmla="*/ 0 h 1242"/>
                <a:gd name="T2" fmla="*/ 54 w 1530"/>
                <a:gd name="T3" fmla="*/ 126 h 1242"/>
                <a:gd name="T4" fmla="*/ 78 w 1530"/>
                <a:gd name="T5" fmla="*/ 186 h 1242"/>
                <a:gd name="T6" fmla="*/ 96 w 1530"/>
                <a:gd name="T7" fmla="*/ 258 h 1242"/>
                <a:gd name="T8" fmla="*/ 102 w 1530"/>
                <a:gd name="T9" fmla="*/ 276 h 1242"/>
                <a:gd name="T10" fmla="*/ 120 w 1530"/>
                <a:gd name="T11" fmla="*/ 396 h 1242"/>
                <a:gd name="T12" fmla="*/ 132 w 1530"/>
                <a:gd name="T13" fmla="*/ 432 h 1242"/>
                <a:gd name="T14" fmla="*/ 168 w 1530"/>
                <a:gd name="T15" fmla="*/ 522 h 1242"/>
                <a:gd name="T16" fmla="*/ 210 w 1530"/>
                <a:gd name="T17" fmla="*/ 528 h 1242"/>
                <a:gd name="T18" fmla="*/ 222 w 1530"/>
                <a:gd name="T19" fmla="*/ 564 h 1242"/>
                <a:gd name="T20" fmla="*/ 168 w 1530"/>
                <a:gd name="T21" fmla="*/ 600 h 1242"/>
                <a:gd name="T22" fmla="*/ 150 w 1530"/>
                <a:gd name="T23" fmla="*/ 612 h 1242"/>
                <a:gd name="T24" fmla="*/ 108 w 1530"/>
                <a:gd name="T25" fmla="*/ 684 h 1242"/>
                <a:gd name="T26" fmla="*/ 138 w 1530"/>
                <a:gd name="T27" fmla="*/ 744 h 1242"/>
                <a:gd name="T28" fmla="*/ 198 w 1530"/>
                <a:gd name="T29" fmla="*/ 738 h 1242"/>
                <a:gd name="T30" fmla="*/ 150 w 1530"/>
                <a:gd name="T31" fmla="*/ 858 h 1242"/>
                <a:gd name="T32" fmla="*/ 186 w 1530"/>
                <a:gd name="T33" fmla="*/ 912 h 1242"/>
                <a:gd name="T34" fmla="*/ 252 w 1530"/>
                <a:gd name="T35" fmla="*/ 1020 h 1242"/>
                <a:gd name="T36" fmla="*/ 336 w 1530"/>
                <a:gd name="T37" fmla="*/ 1026 h 1242"/>
                <a:gd name="T38" fmla="*/ 372 w 1530"/>
                <a:gd name="T39" fmla="*/ 1062 h 1242"/>
                <a:gd name="T40" fmla="*/ 474 w 1530"/>
                <a:gd name="T41" fmla="*/ 1086 h 1242"/>
                <a:gd name="T42" fmla="*/ 576 w 1530"/>
                <a:gd name="T43" fmla="*/ 1188 h 1242"/>
                <a:gd name="T44" fmla="*/ 654 w 1530"/>
                <a:gd name="T45" fmla="*/ 1188 h 1242"/>
                <a:gd name="T46" fmla="*/ 690 w 1530"/>
                <a:gd name="T47" fmla="*/ 1128 h 1242"/>
                <a:gd name="T48" fmla="*/ 810 w 1530"/>
                <a:gd name="T49" fmla="*/ 1116 h 1242"/>
                <a:gd name="T50" fmla="*/ 912 w 1530"/>
                <a:gd name="T51" fmla="*/ 1200 h 1242"/>
                <a:gd name="T52" fmla="*/ 1044 w 1530"/>
                <a:gd name="T53" fmla="*/ 1164 h 1242"/>
                <a:gd name="T54" fmla="*/ 1110 w 1530"/>
                <a:gd name="T55" fmla="*/ 1224 h 1242"/>
                <a:gd name="T56" fmla="*/ 1224 w 1530"/>
                <a:gd name="T57" fmla="*/ 1242 h 1242"/>
                <a:gd name="T58" fmla="*/ 1344 w 1530"/>
                <a:gd name="T59" fmla="*/ 1206 h 1242"/>
                <a:gd name="T60" fmla="*/ 1530 w 1530"/>
                <a:gd name="T61" fmla="*/ 1242 h 124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530" h="1242">
                  <a:moveTo>
                    <a:pt x="0" y="0"/>
                  </a:moveTo>
                  <a:cubicBezTo>
                    <a:pt x="44" y="44"/>
                    <a:pt x="31" y="79"/>
                    <a:pt x="54" y="126"/>
                  </a:cubicBezTo>
                  <a:cubicBezTo>
                    <a:pt x="65" y="148"/>
                    <a:pt x="73" y="161"/>
                    <a:pt x="78" y="186"/>
                  </a:cubicBezTo>
                  <a:cubicBezTo>
                    <a:pt x="90" y="247"/>
                    <a:pt x="76" y="198"/>
                    <a:pt x="96" y="258"/>
                  </a:cubicBezTo>
                  <a:cubicBezTo>
                    <a:pt x="98" y="264"/>
                    <a:pt x="102" y="276"/>
                    <a:pt x="102" y="276"/>
                  </a:cubicBezTo>
                  <a:cubicBezTo>
                    <a:pt x="108" y="316"/>
                    <a:pt x="110" y="357"/>
                    <a:pt x="120" y="396"/>
                  </a:cubicBezTo>
                  <a:cubicBezTo>
                    <a:pt x="123" y="408"/>
                    <a:pt x="132" y="432"/>
                    <a:pt x="132" y="432"/>
                  </a:cubicBezTo>
                  <a:cubicBezTo>
                    <a:pt x="136" y="467"/>
                    <a:pt x="130" y="509"/>
                    <a:pt x="168" y="522"/>
                  </a:cubicBezTo>
                  <a:cubicBezTo>
                    <a:pt x="184" y="517"/>
                    <a:pt x="195" y="508"/>
                    <a:pt x="210" y="528"/>
                  </a:cubicBezTo>
                  <a:cubicBezTo>
                    <a:pt x="218" y="538"/>
                    <a:pt x="222" y="564"/>
                    <a:pt x="222" y="564"/>
                  </a:cubicBezTo>
                  <a:cubicBezTo>
                    <a:pt x="204" y="576"/>
                    <a:pt x="186" y="588"/>
                    <a:pt x="168" y="600"/>
                  </a:cubicBezTo>
                  <a:cubicBezTo>
                    <a:pt x="162" y="604"/>
                    <a:pt x="150" y="612"/>
                    <a:pt x="150" y="612"/>
                  </a:cubicBezTo>
                  <a:cubicBezTo>
                    <a:pt x="133" y="637"/>
                    <a:pt x="117" y="656"/>
                    <a:pt x="108" y="684"/>
                  </a:cubicBezTo>
                  <a:cubicBezTo>
                    <a:pt x="118" y="705"/>
                    <a:pt x="131" y="722"/>
                    <a:pt x="138" y="744"/>
                  </a:cubicBezTo>
                  <a:cubicBezTo>
                    <a:pt x="185" y="732"/>
                    <a:pt x="161" y="762"/>
                    <a:pt x="198" y="738"/>
                  </a:cubicBezTo>
                  <a:cubicBezTo>
                    <a:pt x="219" y="801"/>
                    <a:pt x="218" y="835"/>
                    <a:pt x="150" y="858"/>
                  </a:cubicBezTo>
                  <a:cubicBezTo>
                    <a:pt x="139" y="892"/>
                    <a:pt x="155" y="902"/>
                    <a:pt x="186" y="912"/>
                  </a:cubicBezTo>
                  <a:cubicBezTo>
                    <a:pt x="192" y="1031"/>
                    <a:pt x="162" y="1050"/>
                    <a:pt x="252" y="1020"/>
                  </a:cubicBezTo>
                  <a:cubicBezTo>
                    <a:pt x="280" y="1022"/>
                    <a:pt x="310" y="1017"/>
                    <a:pt x="336" y="1026"/>
                  </a:cubicBezTo>
                  <a:cubicBezTo>
                    <a:pt x="352" y="1032"/>
                    <a:pt x="372" y="1062"/>
                    <a:pt x="372" y="1062"/>
                  </a:cubicBezTo>
                  <a:cubicBezTo>
                    <a:pt x="398" y="1139"/>
                    <a:pt x="395" y="1060"/>
                    <a:pt x="474" y="1086"/>
                  </a:cubicBezTo>
                  <a:cubicBezTo>
                    <a:pt x="510" y="1098"/>
                    <a:pt x="540" y="1128"/>
                    <a:pt x="576" y="1188"/>
                  </a:cubicBezTo>
                  <a:cubicBezTo>
                    <a:pt x="591" y="1211"/>
                    <a:pt x="629" y="1180"/>
                    <a:pt x="654" y="1188"/>
                  </a:cubicBezTo>
                  <a:cubicBezTo>
                    <a:pt x="679" y="1183"/>
                    <a:pt x="667" y="1136"/>
                    <a:pt x="690" y="1128"/>
                  </a:cubicBezTo>
                  <a:cubicBezTo>
                    <a:pt x="716" y="1116"/>
                    <a:pt x="773" y="1104"/>
                    <a:pt x="810" y="1116"/>
                  </a:cubicBezTo>
                  <a:cubicBezTo>
                    <a:pt x="847" y="1128"/>
                    <a:pt x="873" y="1192"/>
                    <a:pt x="912" y="1200"/>
                  </a:cubicBezTo>
                  <a:cubicBezTo>
                    <a:pt x="980" y="1177"/>
                    <a:pt x="929" y="1157"/>
                    <a:pt x="1044" y="1164"/>
                  </a:cubicBezTo>
                  <a:cubicBezTo>
                    <a:pt x="1062" y="1182"/>
                    <a:pt x="1083" y="1221"/>
                    <a:pt x="1110" y="1224"/>
                  </a:cubicBezTo>
                  <a:cubicBezTo>
                    <a:pt x="1126" y="1226"/>
                    <a:pt x="1154" y="1239"/>
                    <a:pt x="1224" y="1242"/>
                  </a:cubicBezTo>
                  <a:lnTo>
                    <a:pt x="1344" y="1206"/>
                  </a:lnTo>
                  <a:lnTo>
                    <a:pt x="1530" y="1242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8" name="Line 25"/>
            <p:cNvSpPr>
              <a:spLocks noChangeShapeType="1"/>
            </p:cNvSpPr>
            <p:nvPr/>
          </p:nvSpPr>
          <p:spPr bwMode="auto">
            <a:xfrm>
              <a:off x="3558" y="1614"/>
              <a:ext cx="0" cy="130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9" name="Line 26"/>
            <p:cNvSpPr>
              <a:spLocks noChangeShapeType="1"/>
            </p:cNvSpPr>
            <p:nvPr/>
          </p:nvSpPr>
          <p:spPr bwMode="auto">
            <a:xfrm>
              <a:off x="3552" y="2916"/>
              <a:ext cx="17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0" name="Text Box 27"/>
            <p:cNvSpPr txBox="1">
              <a:spLocks noChangeArrowheads="1"/>
            </p:cNvSpPr>
            <p:nvPr/>
          </p:nvSpPr>
          <p:spPr bwMode="auto">
            <a:xfrm>
              <a:off x="3366" y="157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i="0">
                  <a:solidFill>
                    <a:schemeClr val="tx1"/>
                  </a:solidFill>
                </a:rPr>
                <a:t>0</a:t>
              </a:r>
              <a:endParaRPr lang="en-US" altLang="en-US" sz="1200" i="0"/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3328" y="1959"/>
              <a:ext cx="22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i="0">
                  <a:solidFill>
                    <a:schemeClr val="tx1"/>
                  </a:solidFill>
                </a:rPr>
                <a:t>10</a:t>
              </a:r>
              <a:endParaRPr lang="en-US" altLang="en-US" sz="1200" i="0"/>
            </a:p>
          </p:txBody>
        </p:sp>
        <p:sp>
          <p:nvSpPr>
            <p:cNvPr id="12" name="Text Box 29"/>
            <p:cNvSpPr txBox="1">
              <a:spLocks noChangeArrowheads="1"/>
            </p:cNvSpPr>
            <p:nvPr/>
          </p:nvSpPr>
          <p:spPr bwMode="auto">
            <a:xfrm>
              <a:off x="3366" y="1785"/>
              <a:ext cx="1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i="0">
                  <a:solidFill>
                    <a:schemeClr val="tx1"/>
                  </a:solidFill>
                </a:rPr>
                <a:t>5</a:t>
              </a:r>
              <a:endParaRPr lang="en-US" altLang="en-US" sz="1200" i="0"/>
            </a:p>
          </p:txBody>
        </p:sp>
        <p:sp>
          <p:nvSpPr>
            <p:cNvPr id="13" name="Text Box 30"/>
            <p:cNvSpPr txBox="1">
              <a:spLocks noChangeArrowheads="1"/>
            </p:cNvSpPr>
            <p:nvPr/>
          </p:nvSpPr>
          <p:spPr bwMode="auto">
            <a:xfrm>
              <a:off x="3340" y="2163"/>
              <a:ext cx="22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i="0">
                  <a:solidFill>
                    <a:schemeClr val="tx1"/>
                  </a:solidFill>
                </a:rPr>
                <a:t>15</a:t>
              </a:r>
              <a:endParaRPr lang="en-US" altLang="en-US" sz="1200" i="0"/>
            </a:p>
          </p:txBody>
        </p:sp>
        <p:sp>
          <p:nvSpPr>
            <p:cNvPr id="14" name="Text Box 31"/>
            <p:cNvSpPr txBox="1">
              <a:spLocks noChangeArrowheads="1"/>
            </p:cNvSpPr>
            <p:nvPr/>
          </p:nvSpPr>
          <p:spPr bwMode="auto">
            <a:xfrm>
              <a:off x="3340" y="2355"/>
              <a:ext cx="22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i="0">
                  <a:solidFill>
                    <a:schemeClr val="tx1"/>
                  </a:solidFill>
                </a:rPr>
                <a:t>20</a:t>
              </a:r>
              <a:endParaRPr lang="en-US" altLang="en-US" sz="1200" i="0"/>
            </a:p>
          </p:txBody>
        </p:sp>
        <p:sp>
          <p:nvSpPr>
            <p:cNvPr id="15" name="Text Box 32"/>
            <p:cNvSpPr txBox="1">
              <a:spLocks noChangeArrowheads="1"/>
            </p:cNvSpPr>
            <p:nvPr/>
          </p:nvSpPr>
          <p:spPr bwMode="auto">
            <a:xfrm>
              <a:off x="3334" y="2535"/>
              <a:ext cx="22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i="0">
                  <a:solidFill>
                    <a:schemeClr val="tx1"/>
                  </a:solidFill>
                </a:rPr>
                <a:t>25</a:t>
              </a:r>
              <a:endParaRPr lang="en-US" altLang="en-US" sz="1200" i="0"/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3346" y="2751"/>
              <a:ext cx="22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i="0">
                  <a:solidFill>
                    <a:schemeClr val="tx1"/>
                  </a:solidFill>
                </a:rPr>
                <a:t>30</a:t>
              </a:r>
              <a:endParaRPr lang="en-US" altLang="en-US" sz="1200" i="0"/>
            </a:p>
          </p:txBody>
        </p:sp>
        <p:sp>
          <p:nvSpPr>
            <p:cNvPr id="17" name="Line 34"/>
            <p:cNvSpPr>
              <a:spLocks noChangeShapeType="1"/>
            </p:cNvSpPr>
            <p:nvPr/>
          </p:nvSpPr>
          <p:spPr bwMode="auto">
            <a:xfrm>
              <a:off x="3618" y="3006"/>
              <a:ext cx="1458" cy="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18" name="Text Box 35"/>
            <p:cNvSpPr txBox="1">
              <a:spLocks noChangeArrowheads="1"/>
            </p:cNvSpPr>
            <p:nvPr/>
          </p:nvSpPr>
          <p:spPr bwMode="auto">
            <a:xfrm>
              <a:off x="4190" y="2977"/>
              <a:ext cx="275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000" i="0">
                  <a:solidFill>
                    <a:schemeClr val="tx1"/>
                  </a:solidFill>
                </a:rPr>
                <a:t>30m</a:t>
              </a:r>
              <a:endParaRPr lang="en-US" altLang="en-US" sz="1000" i="0"/>
            </a:p>
          </p:txBody>
        </p:sp>
        <p:sp>
          <p:nvSpPr>
            <p:cNvPr id="19" name="Line 36"/>
            <p:cNvSpPr>
              <a:spLocks noChangeShapeType="1"/>
            </p:cNvSpPr>
            <p:nvPr/>
          </p:nvSpPr>
          <p:spPr bwMode="auto">
            <a:xfrm>
              <a:off x="4266" y="1614"/>
              <a:ext cx="9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GB"/>
            </a:p>
          </p:txBody>
        </p:sp>
        <p:sp>
          <p:nvSpPr>
            <p:cNvPr id="20" name="Text Box 37"/>
            <p:cNvSpPr txBox="1">
              <a:spLocks noChangeArrowheads="1"/>
            </p:cNvSpPr>
            <p:nvPr/>
          </p:nvSpPr>
          <p:spPr bwMode="auto">
            <a:xfrm>
              <a:off x="5230" y="1527"/>
              <a:ext cx="27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777777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4400" b="1" i="1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2"/>
                </a:buClr>
                <a:defRPr sz="4400" b="1" i="1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i="0">
                  <a:solidFill>
                    <a:schemeClr val="tx1"/>
                  </a:solidFill>
                </a:rPr>
                <a:t>SW</a:t>
              </a:r>
              <a:endParaRPr lang="en-US" altLang="en-US" sz="1200" i="0"/>
            </a:p>
          </p:txBody>
        </p:sp>
      </p:grpSp>
    </p:spTree>
    <p:extLst>
      <p:ext uri="{BB962C8B-B14F-4D97-AF65-F5344CB8AC3E}">
        <p14:creationId xmlns:p14="http://schemas.microsoft.com/office/powerpoint/2010/main" val="373401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Risk Assessment - Potential Problems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648200" cy="4781550"/>
          </a:xfrm>
        </p:spPr>
        <p:txBody>
          <a:bodyPr/>
          <a:lstStyle/>
          <a:p>
            <a:pPr lvl="1"/>
            <a:r>
              <a:rPr lang="en-US" altLang="en-US" smtClean="0"/>
              <a:t>Conditions</a:t>
            </a:r>
          </a:p>
          <a:p>
            <a:pPr lvl="2"/>
            <a:r>
              <a:rPr lang="en-US" altLang="en-US" smtClean="0"/>
              <a:t>Separation</a:t>
            </a:r>
          </a:p>
          <a:p>
            <a:pPr lvl="2"/>
            <a:r>
              <a:rPr lang="en-US" altLang="en-US" smtClean="0"/>
              <a:t>Cold</a:t>
            </a:r>
          </a:p>
          <a:p>
            <a:pPr lvl="2"/>
            <a:r>
              <a:rPr lang="en-US" altLang="en-US" smtClean="0"/>
              <a:t>Working too hard</a:t>
            </a:r>
          </a:p>
          <a:p>
            <a:pPr lvl="1"/>
            <a:r>
              <a:rPr lang="en-US" altLang="en-US" smtClean="0"/>
              <a:t>Depth</a:t>
            </a:r>
          </a:p>
          <a:p>
            <a:pPr lvl="2"/>
            <a:r>
              <a:rPr lang="en-US" altLang="en-US" smtClean="0"/>
              <a:t>Increases risk of DCI</a:t>
            </a:r>
          </a:p>
          <a:p>
            <a:pPr lvl="2"/>
            <a:r>
              <a:rPr lang="en-US" altLang="en-US" smtClean="0"/>
              <a:t>Nitrogen narcosis</a:t>
            </a:r>
          </a:p>
          <a:p>
            <a:pPr lvl="2"/>
            <a:r>
              <a:rPr lang="en-US" altLang="en-US" smtClean="0"/>
              <a:t>Incidents - further to surface</a:t>
            </a:r>
          </a:p>
          <a:p>
            <a:pPr lvl="1"/>
            <a:r>
              <a:rPr lang="en-US" altLang="en-US" smtClean="0"/>
              <a:t>Breathing Gas supply</a:t>
            </a:r>
          </a:p>
          <a:p>
            <a:pPr lvl="2"/>
            <a:r>
              <a:rPr lang="en-US" altLang="en-US" smtClean="0"/>
              <a:t>Loss - faulty equipment</a:t>
            </a:r>
          </a:p>
          <a:p>
            <a:pPr lvl="2"/>
            <a:r>
              <a:rPr lang="en-US" altLang="en-US" smtClean="0"/>
              <a:t>Depletion - increased effort</a:t>
            </a:r>
          </a:p>
          <a:p>
            <a:pPr lvl="1"/>
            <a:r>
              <a:rPr lang="en-US" altLang="en-US" smtClean="0"/>
              <a:t>Equipment</a:t>
            </a:r>
          </a:p>
          <a:p>
            <a:pPr lvl="2"/>
            <a:r>
              <a:rPr lang="en-US" altLang="en-US" smtClean="0"/>
              <a:t>Faulty</a:t>
            </a:r>
          </a:p>
          <a:p>
            <a:pPr lvl="2"/>
            <a:r>
              <a:rPr lang="en-US" altLang="en-US" smtClean="0"/>
              <a:t>New</a:t>
            </a:r>
          </a:p>
        </p:txBody>
      </p:sp>
      <p:graphicFrame>
        <p:nvGraphicFramePr>
          <p:cNvPr id="262149" name="Object 5"/>
          <p:cNvGraphicFramePr>
            <a:graphicFrameLocks noChangeAspect="1"/>
          </p:cNvGraphicFramePr>
          <p:nvPr/>
        </p:nvGraphicFramePr>
        <p:xfrm>
          <a:off x="5572125" y="1812925"/>
          <a:ext cx="2211388" cy="407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6" name="CorelDRAW" r:id="rId4" imgW="2211967" imgH="3920562" progId="CorelDraw.Graphic.8">
                  <p:embed/>
                </p:oleObj>
              </mc:Choice>
              <mc:Fallback>
                <p:oleObj name="CorelDRAW" r:id="rId4" imgW="2211967" imgH="3920562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25" y="1812925"/>
                        <a:ext cx="2211388" cy="407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777777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2150" name="Rectangle 6"/>
          <p:cNvSpPr>
            <a:spLocks noChangeArrowheads="1"/>
          </p:cNvSpPr>
          <p:nvPr/>
        </p:nvSpPr>
        <p:spPr bwMode="auto">
          <a:xfrm>
            <a:off x="4729163" y="2389188"/>
            <a:ext cx="4011612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57150" indent="-57150" algn="l" eaLnBrk="0" hangingPunct="0">
              <a:buSzPct val="100000"/>
              <a:defRPr sz="2400" b="1">
                <a:solidFill>
                  <a:schemeClr val="accent2"/>
                </a:solidFill>
                <a:latin typeface="Arial" charset="0"/>
              </a:defRPr>
            </a:lvl1pPr>
            <a:lvl2pPr marL="290513" indent="-231775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617538" indent="-214313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>
              <a:buFont typeface="CommonBullets" pitchFamily="34" charset="2"/>
              <a:buNone/>
            </a:pPr>
            <a:r>
              <a:rPr lang="en-US" altLang="en-US" sz="4000" i="0"/>
              <a:t>Conditions</a:t>
            </a:r>
          </a:p>
          <a:p>
            <a:pPr lvl="1" algn="ctr">
              <a:buFont typeface="CommonBullets" pitchFamily="34" charset="2"/>
              <a:buNone/>
            </a:pPr>
            <a:r>
              <a:rPr lang="en-US" altLang="en-US" sz="4000" i="0"/>
              <a:t>Depth</a:t>
            </a:r>
          </a:p>
          <a:p>
            <a:pPr lvl="1" algn="ctr">
              <a:buFont typeface="CommonBullets" pitchFamily="34" charset="2"/>
              <a:buNone/>
            </a:pPr>
            <a:r>
              <a:rPr lang="en-US" altLang="en-US" sz="4000" i="0"/>
              <a:t>Breathing Gas </a:t>
            </a:r>
          </a:p>
          <a:p>
            <a:pPr lvl="1" algn="ctr">
              <a:buFont typeface="CommonBullets" pitchFamily="34" charset="2"/>
              <a:buNone/>
            </a:pPr>
            <a:r>
              <a:rPr lang="en-US" altLang="en-US" sz="4000" i="0"/>
              <a:t>Equipment</a:t>
            </a:r>
            <a:endParaRPr lang="en-US" altLang="en-US" sz="4400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2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2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2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62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2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2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2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2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2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62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62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62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62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62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62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62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6" grpId="0" autoUpdateAnimBg="0"/>
      <p:bldP spid="262147" grpId="0" build="p" bldLvl="3" autoUpdateAnimBg="0"/>
      <p:bldP spid="262150" grpId="0" build="p" bldLvl="2" autoUpdateAnimBg="0" advAuto="60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Minimising Risk to Self and Buddy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11521"/>
            <a:ext cx="4210050" cy="4838700"/>
          </a:xfrm>
        </p:spPr>
        <p:txBody>
          <a:bodyPr/>
          <a:lstStyle/>
          <a:p>
            <a:r>
              <a:rPr lang="en-US" altLang="en-US" dirty="0" smtClean="0"/>
              <a:t>Precautions</a:t>
            </a:r>
          </a:p>
          <a:p>
            <a:pPr lvl="1"/>
            <a:r>
              <a:rPr lang="en-US" altLang="en-US" dirty="0" smtClean="0"/>
              <a:t>Conditions</a:t>
            </a:r>
          </a:p>
          <a:p>
            <a:pPr lvl="2"/>
            <a:r>
              <a:rPr lang="en-US" altLang="en-US" dirty="0" smtClean="0"/>
              <a:t>Suitable for level of experience</a:t>
            </a:r>
          </a:p>
          <a:p>
            <a:pPr lvl="1"/>
            <a:r>
              <a:rPr lang="en-US" altLang="en-US" dirty="0" smtClean="0"/>
              <a:t>Depth</a:t>
            </a:r>
          </a:p>
          <a:p>
            <a:pPr lvl="2"/>
            <a:r>
              <a:rPr lang="en-US" altLang="en-US" dirty="0" smtClean="0"/>
              <a:t>Dive profile - maximum depth</a:t>
            </a:r>
          </a:p>
          <a:p>
            <a:pPr lvl="2"/>
            <a:r>
              <a:rPr lang="en-US" altLang="en-US" dirty="0" smtClean="0"/>
              <a:t>Decompression stops</a:t>
            </a:r>
          </a:p>
          <a:p>
            <a:pPr lvl="2"/>
            <a:r>
              <a:rPr lang="en-US" altLang="en-US" dirty="0" smtClean="0"/>
              <a:t>Check for narcosis</a:t>
            </a:r>
          </a:p>
          <a:p>
            <a:pPr lvl="2"/>
            <a:r>
              <a:rPr lang="en-US" altLang="en-US" dirty="0" err="1" smtClean="0"/>
              <a:t>Practised</a:t>
            </a:r>
            <a:r>
              <a:rPr lang="en-US" altLang="en-US" dirty="0" smtClean="0"/>
              <a:t> rescue skills</a:t>
            </a:r>
          </a:p>
          <a:p>
            <a:pPr lvl="1"/>
            <a:r>
              <a:rPr lang="en-US" altLang="en-US" dirty="0" smtClean="0"/>
              <a:t>Breathing Gas supply</a:t>
            </a:r>
          </a:p>
          <a:p>
            <a:pPr lvl="2"/>
            <a:r>
              <a:rPr lang="en-US" altLang="en-US" dirty="0" smtClean="0"/>
              <a:t>Sufficient for dive &amp; decompression</a:t>
            </a:r>
          </a:p>
          <a:p>
            <a:pPr lvl="2"/>
            <a:r>
              <a:rPr lang="en-US" altLang="en-US" dirty="0" smtClean="0"/>
              <a:t>Adequate back up supply</a:t>
            </a:r>
          </a:p>
          <a:p>
            <a:pPr lvl="1"/>
            <a:r>
              <a:rPr lang="en-US" altLang="en-US" dirty="0" smtClean="0"/>
              <a:t>Equipment</a:t>
            </a:r>
          </a:p>
          <a:p>
            <a:pPr lvl="2"/>
            <a:r>
              <a:rPr lang="en-US" altLang="en-US" dirty="0" smtClean="0"/>
              <a:t>Serviced</a:t>
            </a:r>
          </a:p>
          <a:p>
            <a:pPr lvl="2"/>
            <a:r>
              <a:rPr lang="en-US" altLang="en-US" dirty="0" smtClean="0"/>
              <a:t>Buddy check</a:t>
            </a:r>
          </a:p>
        </p:txBody>
      </p:sp>
      <p:pic>
        <p:nvPicPr>
          <p:cNvPr id="263173" name="Picture 5"/>
          <p:cNvPicPr>
            <a:picLocks noChangeAspect="1" noChangeArrowheads="1"/>
          </p:cNvPicPr>
          <p:nvPr/>
        </p:nvPicPr>
        <p:blipFill>
          <a:blip r:embed="rId3" cstate="screen">
            <a:lum brigh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8450" y="1898223"/>
            <a:ext cx="2944813" cy="296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3174" name="Rectangle 6"/>
          <p:cNvSpPr>
            <a:spLocks noChangeArrowheads="1"/>
          </p:cNvSpPr>
          <p:nvPr/>
        </p:nvSpPr>
        <p:spPr bwMode="auto">
          <a:xfrm>
            <a:off x="5022850" y="4970463"/>
            <a:ext cx="36972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57150" indent="-57150" algn="l" eaLnBrk="0" hangingPunct="0">
              <a:buSzPct val="100000"/>
              <a:defRPr sz="2400" b="1">
                <a:solidFill>
                  <a:schemeClr val="accent2"/>
                </a:solidFill>
                <a:latin typeface="Arial" charset="0"/>
              </a:defRPr>
            </a:lvl1pPr>
            <a:lvl2pPr marL="311150" indent="-252413" algn="l" eaLnBrk="0" hangingPunct="0">
              <a:spcBef>
                <a:spcPct val="25000"/>
              </a:spcBef>
              <a:buFont typeface="CommonBullets" pitchFamily="34" charset="2"/>
              <a:buChar char="!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657225" indent="-231775" algn="l" eaLnBrk="0" hangingPunct="0">
              <a:spcBef>
                <a:spcPct val="15000"/>
              </a:spcBef>
              <a:buFont typeface="CommonBullets" pitchFamily="34" charset="2"/>
              <a:buChar char="#"/>
              <a:defRPr b="1">
                <a:solidFill>
                  <a:schemeClr val="tx1"/>
                </a:solidFill>
                <a:latin typeface="Arial" charset="0"/>
              </a:defRPr>
            </a:lvl3pPr>
            <a:lvl4pPr marL="1755775" indent="-228600" algn="l" eaLnBrk="0" hangingPunct="0">
              <a:spcBef>
                <a:spcPct val="10000"/>
              </a:spcBef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98675" indent="-228600" algn="l" eaLnBrk="0" hangingPunct="0">
              <a:spcBef>
                <a:spcPct val="10000"/>
              </a:spcBef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558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30130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702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927475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>
              <a:spcBef>
                <a:spcPct val="40000"/>
              </a:spcBef>
              <a:buFont typeface="CommonBullets" pitchFamily="34" charset="2"/>
              <a:buNone/>
            </a:pPr>
            <a:r>
              <a:rPr lang="en-US" altLang="en-US" i="0">
                <a:solidFill>
                  <a:srgbClr val="FF3300"/>
                </a:solidFill>
              </a:rPr>
              <a:t>Conditions/Equipment/Self    DO NOT DIVE</a:t>
            </a:r>
            <a:endParaRPr lang="en-US" altLang="en-US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3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63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3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3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63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3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63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63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63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63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63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63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63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63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0" grpId="0" autoUpdateAnimBg="0"/>
      <p:bldP spid="263171" grpId="0" build="p" bldLvl="3" autoUpdateAnimBg="0"/>
      <p:bldP spid="26317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Know your personal limits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66900"/>
            <a:ext cx="4305300" cy="4019550"/>
          </a:xfrm>
        </p:spPr>
        <p:txBody>
          <a:bodyPr/>
          <a:lstStyle/>
          <a:p>
            <a:r>
              <a:rPr lang="en-US" altLang="en-US" smtClean="0"/>
              <a:t>Stay within your personal limitations</a:t>
            </a:r>
          </a:p>
          <a:p>
            <a:pPr lvl="1"/>
            <a:r>
              <a:rPr lang="en-US" altLang="en-US" smtClean="0"/>
              <a:t>Do the type of diving you want to do</a:t>
            </a:r>
          </a:p>
          <a:p>
            <a:pPr lvl="1"/>
            <a:r>
              <a:rPr lang="en-US" altLang="en-US" smtClean="0"/>
              <a:t>Avoid pressure to extend experience or depth too quickly</a:t>
            </a:r>
          </a:p>
          <a:p>
            <a:pPr lvl="1"/>
            <a:r>
              <a:rPr lang="en-US" altLang="en-US" smtClean="0"/>
              <a:t>Challenge of diving tempered by being prepared for the challenge</a:t>
            </a:r>
          </a:p>
          <a:p>
            <a:pPr lvl="1"/>
            <a:r>
              <a:rPr lang="en-US" altLang="en-US" smtClean="0"/>
              <a:t>Don’t rush - gradually consolidate experience</a:t>
            </a:r>
          </a:p>
        </p:txBody>
      </p:sp>
      <p:pic>
        <p:nvPicPr>
          <p:cNvPr id="264196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49"/>
          <a:stretch>
            <a:fillRect/>
          </a:stretch>
        </p:blipFill>
        <p:spPr bwMode="auto">
          <a:xfrm>
            <a:off x="5324475" y="2587625"/>
            <a:ext cx="334645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4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6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4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4" grpId="0" autoUpdateAnimBg="0"/>
      <p:bldP spid="264195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4552950" cy="3344505"/>
          </a:xfrm>
        </p:spPr>
        <p:txBody>
          <a:bodyPr/>
          <a:lstStyle/>
          <a:p>
            <a:pPr lvl="1">
              <a:spcBef>
                <a:spcPct val="35000"/>
              </a:spcBef>
            </a:pPr>
            <a:r>
              <a:rPr lang="en-US" altLang="en-US" dirty="0" smtClean="0"/>
              <a:t>Outline of Sports Diver Course</a:t>
            </a:r>
          </a:p>
          <a:p>
            <a:pPr lvl="1">
              <a:spcBef>
                <a:spcPct val="35000"/>
              </a:spcBef>
            </a:pPr>
            <a:r>
              <a:rPr lang="en-US" altLang="en-US" dirty="0" smtClean="0"/>
              <a:t>Factors affecting conditions on a dive site</a:t>
            </a:r>
          </a:p>
          <a:p>
            <a:pPr lvl="1">
              <a:spcBef>
                <a:spcPct val="35000"/>
              </a:spcBef>
            </a:pPr>
            <a:r>
              <a:rPr lang="en-US" altLang="en-US" dirty="0" smtClean="0"/>
              <a:t>Anticipating conditions as important part of dive planning</a:t>
            </a:r>
          </a:p>
          <a:p>
            <a:pPr lvl="1">
              <a:spcBef>
                <a:spcPct val="35000"/>
              </a:spcBef>
            </a:pPr>
            <a:r>
              <a:rPr lang="en-US" altLang="en-US" dirty="0" smtClean="0"/>
              <a:t>Consideration of other factors that could impact on dive safety</a:t>
            </a:r>
          </a:p>
          <a:p>
            <a:pPr lvl="1">
              <a:spcBef>
                <a:spcPct val="35000"/>
              </a:spcBef>
            </a:pPr>
            <a:r>
              <a:rPr lang="en-US" altLang="en-US" dirty="0" smtClean="0"/>
              <a:t>Knowing personal limits</a:t>
            </a:r>
          </a:p>
        </p:txBody>
      </p:sp>
      <p:pic>
        <p:nvPicPr>
          <p:cNvPr id="265220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18" r="5087"/>
          <a:stretch>
            <a:fillRect/>
          </a:stretch>
        </p:blipFill>
        <p:spPr bwMode="auto">
          <a:xfrm>
            <a:off x="5443538" y="2465388"/>
            <a:ext cx="3294062" cy="262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5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65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5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5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18" grpId="0" autoUpdateAnimBg="0"/>
      <p:bldP spid="265219" grpId="0" uiExpand="1" build="p" bldLvl="5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229350"/>
            <a:ext cx="8001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GB" altLang="en-US" sz="800" b="0" i="0"/>
              <a:t>ST1.</a:t>
            </a:r>
            <a:fld id="{A036A501-FCCF-4BA9-8447-CCE1BE923A4A}" type="slidenum">
              <a:rPr lang="en-GB" altLang="en-US" sz="800" b="0" i="0"/>
              <a:pPr/>
              <a:t>18</a:t>
            </a:fld>
            <a:endParaRPr lang="en-GB" altLang="en-US" sz="800" b="0" i="0"/>
          </a:p>
          <a:p>
            <a:r>
              <a:rPr lang="en-GB" altLang="en-US" sz="800" b="0" i="0"/>
              <a:t>08/02</a:t>
            </a:r>
          </a:p>
          <a:p>
            <a:endParaRPr lang="en-GB" altLang="en-US" sz="800" b="0" i="0"/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4400" b="1" i="1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defRPr sz="4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21473</TotalTime>
  <Words>688</Words>
  <Application>Microsoft Office PowerPoint</Application>
  <PresentationFormat>On-screen Show (4:3)</PresentationFormat>
  <Paragraphs>207</Paragraphs>
  <Slides>18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CommonBullets</vt:lpstr>
      <vt:lpstr>Lucida Grande</vt:lpstr>
      <vt:lpstr>Wingdings</vt:lpstr>
      <vt:lpstr>1_BSAC VA template</vt:lpstr>
      <vt:lpstr>CorelDRAW</vt:lpstr>
      <vt:lpstr>BSAC Sports Diver Training</vt:lpstr>
      <vt:lpstr>Why become a Sports Diver?</vt:lpstr>
      <vt:lpstr>Sports Diver Course</vt:lpstr>
      <vt:lpstr>Sports Divers</vt:lpstr>
      <vt:lpstr>Variety in Diving</vt:lpstr>
      <vt:lpstr>Underwater Conditions</vt:lpstr>
      <vt:lpstr>Depth - Tides &amp; the Moon</vt:lpstr>
      <vt:lpstr>Depth - Tides</vt:lpstr>
      <vt:lpstr>Currents &amp; Ground Swell</vt:lpstr>
      <vt:lpstr>Underwater Visibility</vt:lpstr>
      <vt:lpstr>Water Temperature &amp; Salinity</vt:lpstr>
      <vt:lpstr>Surface Conditions</vt:lpstr>
      <vt:lpstr>Local Knowledge of Sites</vt:lpstr>
      <vt:lpstr>Risk Assessment - Potential Problems</vt:lpstr>
      <vt:lpstr>Minimising Risk to Self and Buddy</vt:lpstr>
      <vt:lpstr>Know your personal limits</vt:lpstr>
      <vt:lpstr>Summary</vt:lpstr>
      <vt:lpstr>PowerPoint Presentation</vt:lpstr>
    </vt:vector>
  </TitlesOfParts>
  <Company>BSAC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BSAC Sports Diver Training</dc:title>
  <dc:creator>Lizzie Bird</dc:creator>
  <cp:lastModifiedBy>Watson Jim</cp:lastModifiedBy>
  <cp:revision>71</cp:revision>
  <cp:lastPrinted>2002-01-09T21:54:26Z</cp:lastPrinted>
  <dcterms:created xsi:type="dcterms:W3CDTF">2002-02-09T14:12:26Z</dcterms:created>
  <dcterms:modified xsi:type="dcterms:W3CDTF">2017-08-18T12:39:44Z</dcterms:modified>
</cp:coreProperties>
</file>