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26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82" autoAdjust="0"/>
    <p:restoredTop sz="79001" autoAdjust="0"/>
  </p:normalViewPr>
  <p:slideViewPr>
    <p:cSldViewPr snapToGrid="0" snapToObjects="1">
      <p:cViewPr varScale="1">
        <p:scale>
          <a:sx n="79" d="100"/>
          <a:sy n="79" d="100"/>
        </p:scale>
        <p:origin x="-96" y="-132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96D4C-04C4-2347-9372-73DC62AC32BE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6F794-7043-AD44-A341-912A462FFD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748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16F794-7043-AD44-A341-912A462FFD5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723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506536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99504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54301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OT3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Ocean Diver  |  OT6 Enjoying your diving</a:t>
            </a:r>
          </a:p>
          <a:p>
            <a:pPr algn="l" rtl="0"/>
            <a:endParaRPr lang="en-GB" sz="1250" b="0" i="0" u="none" strike="noStrike" kern="1200" baseline="0" dirty="0" smtClean="0">
              <a:solidFill>
                <a:schemeClr val="accent2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OT6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50" r:id="rId15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0811" y="0"/>
            <a:ext cx="10744597" cy="7136295"/>
          </a:xfr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6845" y="3324123"/>
            <a:ext cx="4101357" cy="832586"/>
          </a:xfrm>
        </p:spPr>
        <p:txBody>
          <a:bodyPr/>
          <a:lstStyle/>
          <a:p>
            <a:r>
              <a:rPr lang="en-GB" noProof="0" dirty="0" smtClean="0"/>
              <a:t>Ocean Diver</a:t>
            </a:r>
            <a:endParaRPr lang="en-GB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7593" y="4169677"/>
            <a:ext cx="7070609" cy="784830"/>
          </a:xfrm>
        </p:spPr>
        <p:txBody>
          <a:bodyPr/>
          <a:lstStyle/>
          <a:p>
            <a:r>
              <a:rPr lang="en-GB" noProof="0" dirty="0" smtClean="0"/>
              <a:t>Enjoying your diving</a:t>
            </a:r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dirty="0" smtClean="0"/>
              <a:t>Module OT6</a:t>
            </a:r>
            <a:endParaRPr lang="en-GB" noProof="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03026" y="-278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21564"/>
            <a:ext cx="5271249" cy="515526"/>
          </a:xfrm>
        </p:spPr>
        <p:txBody>
          <a:bodyPr/>
          <a:lstStyle/>
          <a:p>
            <a:r>
              <a:rPr lang="en-GB" noProof="0" dirty="0" smtClean="0"/>
              <a:t>Module content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387532"/>
            <a:ext cx="5271248" cy="5260694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noProof="0" dirty="0" smtClean="0"/>
              <a:t>Different </a:t>
            </a:r>
            <a:r>
              <a:rPr lang="en-GB" noProof="0" dirty="0" smtClean="0"/>
              <a:t>dive sites </a:t>
            </a:r>
          </a:p>
          <a:p>
            <a:pPr lvl="1"/>
            <a:r>
              <a:rPr lang="en-GB" altLang="en-US" noProof="0" dirty="0" smtClean="0"/>
              <a:t>Inland and sea diving</a:t>
            </a:r>
          </a:p>
          <a:p>
            <a:pPr lvl="1"/>
            <a:r>
              <a:rPr lang="en-GB" altLang="en-US" noProof="0" dirty="0" smtClean="0"/>
              <a:t>Local diving conditions</a:t>
            </a:r>
          </a:p>
          <a:p>
            <a:r>
              <a:rPr lang="en-GB" noProof="0" dirty="0" smtClean="0"/>
              <a:t>Different dive platforms </a:t>
            </a:r>
          </a:p>
          <a:p>
            <a:pPr lvl="1"/>
            <a:r>
              <a:rPr lang="en-GB" altLang="en-US" noProof="0" dirty="0" smtClean="0"/>
              <a:t>Shore and boat diving</a:t>
            </a:r>
          </a:p>
          <a:p>
            <a:r>
              <a:rPr lang="en-GB" noProof="0" dirty="0" smtClean="0"/>
              <a:t>Different </a:t>
            </a:r>
            <a:r>
              <a:rPr lang="en-GB" altLang="en-US" noProof="0" dirty="0" smtClean="0"/>
              <a:t>types of diving</a:t>
            </a:r>
          </a:p>
          <a:p>
            <a:pPr lvl="1"/>
            <a:r>
              <a:rPr lang="en-GB" altLang="en-US" noProof="0" dirty="0" smtClean="0"/>
              <a:t>Reef, wreck and night diving</a:t>
            </a:r>
          </a:p>
          <a:p>
            <a:r>
              <a:rPr lang="en-GB" altLang="en-US" noProof="0" dirty="0" smtClean="0"/>
              <a:t>Responsibilities</a:t>
            </a:r>
          </a:p>
          <a:p>
            <a:pPr lvl="1"/>
            <a:r>
              <a:rPr lang="en-GB" altLang="en-US" noProof="0" dirty="0" smtClean="0"/>
              <a:t>Marine conservation </a:t>
            </a:r>
          </a:p>
          <a:p>
            <a:pPr lvl="1"/>
            <a:r>
              <a:rPr lang="en-GB" altLang="en-US" noProof="0" dirty="0" smtClean="0"/>
              <a:t>Wreck protection</a:t>
            </a:r>
          </a:p>
          <a:p>
            <a:r>
              <a:rPr lang="en-GB" altLang="en-US" noProof="0" dirty="0" smtClean="0"/>
              <a:t>Know how to plan</a:t>
            </a:r>
          </a:p>
          <a:p>
            <a:pPr lvl="1"/>
            <a:r>
              <a:rPr lang="en-GB" altLang="en-US" noProof="0" dirty="0" smtClean="0"/>
              <a:t>Holiday diving </a:t>
            </a:r>
          </a:p>
          <a:p>
            <a:pPr lvl="1"/>
            <a:r>
              <a:rPr lang="en-GB" altLang="en-US" noProof="0" dirty="0" smtClean="0"/>
              <a:t>Skill progression </a:t>
            </a:r>
            <a:endParaRPr lang="en-GB" altLang="en-US" noProof="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3085" y="893686"/>
            <a:ext cx="3175717" cy="4684183"/>
          </a:xfrm>
        </p:spPr>
      </p:pic>
    </p:spTree>
    <p:extLst>
      <p:ext uri="{BB962C8B-B14F-4D97-AF65-F5344CB8AC3E}">
        <p14:creationId xmlns:p14="http://schemas.microsoft.com/office/powerpoint/2010/main" val="16988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Diving at inland sites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noProof="0" dirty="0" smtClean="0"/>
              <a:t>Good environment for training and building experience</a:t>
            </a:r>
          </a:p>
          <a:p>
            <a:r>
              <a:rPr lang="en-GB" altLang="en-US" noProof="0" dirty="0" smtClean="0"/>
              <a:t>Quarries, lakes and lochs</a:t>
            </a:r>
          </a:p>
          <a:p>
            <a:pPr lvl="1"/>
            <a:r>
              <a:rPr lang="en-GB" altLang="en-US" noProof="0" dirty="0" smtClean="0"/>
              <a:t>Protected from worst of the weather</a:t>
            </a:r>
          </a:p>
          <a:p>
            <a:pPr lvl="1"/>
            <a:r>
              <a:rPr lang="en-GB" altLang="en-US" noProof="0" dirty="0" smtClean="0"/>
              <a:t>All year round diving</a:t>
            </a:r>
          </a:p>
          <a:p>
            <a:r>
              <a:rPr lang="en-GB" altLang="en-US" noProof="0" dirty="0" smtClean="0"/>
              <a:t>Site facilities</a:t>
            </a:r>
          </a:p>
          <a:p>
            <a:pPr lvl="1"/>
            <a:r>
              <a:rPr lang="en-GB" altLang="en-US" noProof="0" dirty="0" smtClean="0"/>
              <a:t>Vary</a:t>
            </a:r>
          </a:p>
          <a:p>
            <a:pPr lvl="1"/>
            <a:r>
              <a:rPr lang="en-GB" altLang="en-US" noProof="0" dirty="0" smtClean="0"/>
              <a:t>Generally accessible from shore</a:t>
            </a:r>
          </a:p>
          <a:p>
            <a:pPr lvl="1"/>
            <a:r>
              <a:rPr lang="en-GB" altLang="en-US" noProof="0" dirty="0" smtClean="0"/>
              <a:t>Climate and temperature</a:t>
            </a:r>
          </a:p>
          <a:p>
            <a:pPr lvl="1"/>
            <a:r>
              <a:rPr lang="en-GB" altLang="en-US" noProof="0" dirty="0" smtClean="0"/>
              <a:t>Temperate - thermal surface protection</a:t>
            </a:r>
          </a:p>
          <a:p>
            <a:pPr lvl="1"/>
            <a:r>
              <a:rPr lang="en-GB" altLang="en-US" noProof="0" dirty="0" smtClean="0"/>
              <a:t>Tropical - sun protection</a:t>
            </a:r>
            <a:endParaRPr lang="en-GB" altLang="en-US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8368" y="893686"/>
            <a:ext cx="4055854" cy="4684183"/>
          </a:xfrm>
        </p:spPr>
      </p:pic>
    </p:spTree>
    <p:extLst>
      <p:ext uri="{BB962C8B-B14F-4D97-AF65-F5344CB8AC3E}">
        <p14:creationId xmlns:p14="http://schemas.microsoft.com/office/powerpoint/2010/main" val="95530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Diving at inland sites (2)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noProof="0" dirty="0" smtClean="0"/>
              <a:t>Surface conditions</a:t>
            </a:r>
          </a:p>
          <a:p>
            <a:pPr lvl="1"/>
            <a:r>
              <a:rPr lang="en-GB" altLang="en-US" noProof="0" dirty="0" smtClean="0"/>
              <a:t>Generally good</a:t>
            </a:r>
          </a:p>
          <a:p>
            <a:r>
              <a:rPr lang="en-GB" altLang="en-US" noProof="0" dirty="0" smtClean="0"/>
              <a:t>Underwater conditions</a:t>
            </a:r>
          </a:p>
          <a:p>
            <a:pPr lvl="1"/>
            <a:r>
              <a:rPr lang="en-GB" altLang="en-US" noProof="0" dirty="0" smtClean="0"/>
              <a:t>Vary depending on site</a:t>
            </a:r>
          </a:p>
          <a:p>
            <a:pPr lvl="1"/>
            <a:r>
              <a:rPr lang="en-GB" altLang="en-US" noProof="0" dirty="0" smtClean="0"/>
              <a:t>Currents can be present</a:t>
            </a:r>
          </a:p>
          <a:p>
            <a:pPr lvl="1"/>
            <a:r>
              <a:rPr lang="en-GB" altLang="en-US" noProof="0" dirty="0" smtClean="0"/>
              <a:t>Water temperature colder than sea</a:t>
            </a:r>
          </a:p>
          <a:p>
            <a:r>
              <a:rPr lang="en-GB" altLang="en-US" noProof="0" dirty="0" smtClean="0"/>
              <a:t>Inland sites not 'easy option’</a:t>
            </a:r>
          </a:p>
          <a:p>
            <a:pPr lvl="1"/>
            <a:r>
              <a:rPr lang="en-GB" altLang="en-US" noProof="0" dirty="0" smtClean="0"/>
              <a:t>Can be dark</a:t>
            </a:r>
          </a:p>
          <a:p>
            <a:pPr lvl="1"/>
            <a:r>
              <a:rPr lang="en-GB" altLang="en-US" noProof="0" dirty="0" smtClean="0"/>
              <a:t>Can be deep</a:t>
            </a:r>
          </a:p>
          <a:p>
            <a:pPr lvl="1"/>
            <a:endParaRPr lang="en-GB" altLang="en-US" noProof="0" dirty="0" smtClean="0"/>
          </a:p>
          <a:p>
            <a:pPr lvl="1"/>
            <a:endParaRPr lang="en-GB" altLang="en-US" noProof="0" dirty="0" smtClean="0"/>
          </a:p>
          <a:p>
            <a:pPr lvl="1"/>
            <a:endParaRPr lang="en-GB" altLang="en-US" noProof="0" dirty="0" smtClean="0"/>
          </a:p>
          <a:p>
            <a:pPr lvl="1"/>
            <a:endParaRPr lang="en-GB" altLang="en-US" noProof="0" dirty="0" smtClean="0"/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7887" y="893686"/>
            <a:ext cx="3186113" cy="4684183"/>
          </a:xfrm>
        </p:spPr>
      </p:pic>
    </p:spTree>
    <p:extLst>
      <p:ext uri="{BB962C8B-B14F-4D97-AF65-F5344CB8AC3E}">
        <p14:creationId xmlns:p14="http://schemas.microsoft.com/office/powerpoint/2010/main" val="118528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9427" y="2998904"/>
            <a:ext cx="4141908" cy="2928807"/>
          </a:xfr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Diving in the sea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265407" cy="5132174"/>
          </a:xfrm>
        </p:spPr>
        <p:txBody>
          <a:bodyPr/>
          <a:lstStyle/>
          <a:p>
            <a:r>
              <a:rPr lang="en-GB" altLang="en-US" noProof="0" dirty="0" smtClean="0"/>
              <a:t>Also a good environment for training and building experience</a:t>
            </a:r>
          </a:p>
          <a:p>
            <a:r>
              <a:rPr lang="en-GB" altLang="en-US" noProof="0" dirty="0" smtClean="0"/>
              <a:t>Site facilities</a:t>
            </a:r>
          </a:p>
          <a:p>
            <a:pPr lvl="1"/>
            <a:r>
              <a:rPr lang="en-GB" altLang="en-US" noProof="0" dirty="0" smtClean="0"/>
              <a:t>Vary</a:t>
            </a:r>
          </a:p>
          <a:p>
            <a:pPr lvl="1"/>
            <a:r>
              <a:rPr lang="en-GB" altLang="en-US" noProof="0" dirty="0" smtClean="0"/>
              <a:t>Boat or shore access</a:t>
            </a:r>
          </a:p>
          <a:p>
            <a:r>
              <a:rPr lang="en-GB" altLang="en-US" noProof="0" dirty="0" smtClean="0"/>
              <a:t>Surface conditions</a:t>
            </a:r>
          </a:p>
          <a:p>
            <a:pPr lvl="1"/>
            <a:r>
              <a:rPr lang="en-GB" altLang="en-US" noProof="0" dirty="0" smtClean="0"/>
              <a:t>Waves formed by wind</a:t>
            </a:r>
          </a:p>
          <a:p>
            <a:pPr lvl="1"/>
            <a:r>
              <a:rPr lang="en-GB" altLang="en-US" noProof="0" dirty="0" smtClean="0"/>
              <a:t>Wave heights increase in shallow water</a:t>
            </a:r>
          </a:p>
          <a:p>
            <a:pPr lvl="1"/>
            <a:r>
              <a:rPr lang="en-GB" altLang="en-US" noProof="0" dirty="0" smtClean="0"/>
              <a:t>safe entry and exit?</a:t>
            </a:r>
          </a:p>
          <a:p>
            <a:pPr lvl="1"/>
            <a:r>
              <a:rPr lang="en-GB" altLang="en-US" noProof="0" dirty="0" smtClean="0"/>
              <a:t>Seasickness</a:t>
            </a:r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8101" y="1034362"/>
            <a:ext cx="3186113" cy="211613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6725" y="4106651"/>
            <a:ext cx="752140" cy="8168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9167" y="4279972"/>
            <a:ext cx="631941" cy="5446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0845" y="3910542"/>
            <a:ext cx="1001586" cy="105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0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545" y="631177"/>
            <a:ext cx="4556886" cy="32222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Diving in the sea (2)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721805"/>
          </a:xfrm>
        </p:spPr>
        <p:txBody>
          <a:bodyPr/>
          <a:lstStyle/>
          <a:p>
            <a:r>
              <a:rPr lang="en-GB" altLang="en-US" noProof="0" dirty="0" smtClean="0"/>
              <a:t>Underwater conditions</a:t>
            </a:r>
          </a:p>
          <a:p>
            <a:pPr lvl="1"/>
            <a:r>
              <a:rPr lang="en-GB" altLang="en-US" noProof="0" dirty="0" smtClean="0"/>
              <a:t>Tidal movement causes currents</a:t>
            </a:r>
          </a:p>
          <a:p>
            <a:pPr lvl="1"/>
            <a:r>
              <a:rPr lang="en-GB" altLang="en-US" noProof="0" dirty="0" smtClean="0"/>
              <a:t>Land and underwater features affect currents</a:t>
            </a:r>
          </a:p>
          <a:p>
            <a:pPr lvl="1"/>
            <a:r>
              <a:rPr lang="en-GB" altLang="en-US" noProof="0" dirty="0" smtClean="0"/>
              <a:t>Ground swell</a:t>
            </a:r>
          </a:p>
          <a:p>
            <a:r>
              <a:rPr lang="en-GB" altLang="en-US" noProof="0" dirty="0" smtClean="0"/>
              <a:t>Underwater visibility</a:t>
            </a:r>
          </a:p>
          <a:p>
            <a:pPr lvl="1"/>
            <a:r>
              <a:rPr lang="en-GB" altLang="en-US" noProof="0" dirty="0" smtClean="0"/>
              <a:t>Variable</a:t>
            </a:r>
          </a:p>
          <a:p>
            <a:pPr lvl="1"/>
            <a:r>
              <a:rPr lang="en-GB" altLang="en-US" noProof="0" dirty="0" smtClean="0"/>
              <a:t>Recent weather</a:t>
            </a:r>
          </a:p>
          <a:p>
            <a:pPr lvl="1"/>
            <a:r>
              <a:rPr lang="en-GB" altLang="en-US" noProof="0" dirty="0" smtClean="0"/>
              <a:t>Seasonal variations</a:t>
            </a:r>
          </a:p>
          <a:p>
            <a:pPr lvl="1"/>
            <a:r>
              <a:rPr lang="en-GB" altLang="en-US" noProof="0" dirty="0" smtClean="0"/>
              <a:t>Other divers</a:t>
            </a:r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1" y="1033253"/>
            <a:ext cx="3186113" cy="2397335"/>
          </a:xfr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50947" y="3124232"/>
            <a:ext cx="3593268" cy="2703692"/>
          </a:xfrm>
        </p:spPr>
      </p:pic>
    </p:spTree>
    <p:extLst>
      <p:ext uri="{BB962C8B-B14F-4D97-AF65-F5344CB8AC3E}">
        <p14:creationId xmlns:p14="http://schemas.microsoft.com/office/powerpoint/2010/main" val="77794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Shore diving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3921586"/>
          </a:xfrm>
        </p:spPr>
        <p:txBody>
          <a:bodyPr/>
          <a:lstStyle/>
          <a:p>
            <a:r>
              <a:rPr lang="en-GB" altLang="en-US" noProof="0" dirty="0" smtClean="0"/>
              <a:t>Considerations</a:t>
            </a:r>
          </a:p>
          <a:p>
            <a:pPr lvl="1"/>
            <a:r>
              <a:rPr lang="en-GB" altLang="en-US" noProof="0" dirty="0" smtClean="0"/>
              <a:t>Safe entry/exit</a:t>
            </a:r>
          </a:p>
          <a:p>
            <a:pPr lvl="1"/>
            <a:r>
              <a:rPr lang="en-GB" altLang="en-US" noProof="0" dirty="0" smtClean="0"/>
              <a:t>Facilities</a:t>
            </a:r>
          </a:p>
          <a:p>
            <a:r>
              <a:rPr lang="en-GB" altLang="en-US" noProof="0" dirty="0" smtClean="0"/>
              <a:t>Sea conditions</a:t>
            </a:r>
          </a:p>
          <a:p>
            <a:pPr lvl="1"/>
            <a:r>
              <a:rPr lang="en-GB" altLang="en-US" noProof="0" dirty="0" smtClean="0"/>
              <a:t>Depth</a:t>
            </a:r>
          </a:p>
          <a:p>
            <a:pPr lvl="1"/>
            <a:r>
              <a:rPr lang="en-GB" altLang="en-US" noProof="0" dirty="0" smtClean="0"/>
              <a:t>Waves</a:t>
            </a:r>
          </a:p>
          <a:p>
            <a:pPr lvl="1"/>
            <a:r>
              <a:rPr lang="en-GB" altLang="en-US" noProof="0" dirty="0" smtClean="0"/>
              <a:t>Currents</a:t>
            </a:r>
          </a:p>
          <a:p>
            <a:pPr lvl="2"/>
            <a:endParaRPr lang="en-GB" altLang="en-US" noProof="0" dirty="0" smtClean="0"/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9205" y="915391"/>
            <a:ext cx="4324795" cy="4684183"/>
          </a:xfrm>
        </p:spPr>
      </p:pic>
    </p:spTree>
    <p:extLst>
      <p:ext uri="{BB962C8B-B14F-4D97-AF65-F5344CB8AC3E}">
        <p14:creationId xmlns:p14="http://schemas.microsoft.com/office/powerpoint/2010/main" val="111085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Small boat diving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9"/>
            <a:ext cx="5253318" cy="4744326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noProof="0" dirty="0" smtClean="0"/>
              <a:t>Rigid-hull inflatable boats (RIBs)</a:t>
            </a:r>
          </a:p>
          <a:p>
            <a:pPr lvl="1"/>
            <a:r>
              <a:rPr lang="en-GB" altLang="en-US" noProof="0" dirty="0" smtClean="0"/>
              <a:t>Highly manoeuvrable</a:t>
            </a:r>
          </a:p>
          <a:p>
            <a:pPr lvl="1"/>
            <a:r>
              <a:rPr lang="en-GB" altLang="en-US" noProof="0" dirty="0" smtClean="0"/>
              <a:t>Almost unsinkable</a:t>
            </a:r>
          </a:p>
          <a:p>
            <a:pPr lvl="1"/>
            <a:r>
              <a:rPr lang="en-GB" altLang="en-US" noProof="0" dirty="0" smtClean="0"/>
              <a:t>Entry/exit over the tubes </a:t>
            </a:r>
          </a:p>
          <a:p>
            <a:pPr lvl="1"/>
            <a:r>
              <a:rPr lang="en-GB" altLang="en-US" noProof="0" dirty="0" smtClean="0"/>
              <a:t>Open to the elements</a:t>
            </a:r>
          </a:p>
          <a:p>
            <a:pPr lvl="1"/>
            <a:r>
              <a:rPr lang="en-GB" altLang="en-US" noProof="0" dirty="0" smtClean="0"/>
              <a:t>Limited kit storage space</a:t>
            </a:r>
          </a:p>
          <a:p>
            <a:r>
              <a:rPr lang="en-GB" altLang="en-US" noProof="0" dirty="0" smtClean="0"/>
              <a:t>Small hard boats</a:t>
            </a:r>
          </a:p>
          <a:p>
            <a:pPr lvl="1"/>
            <a:r>
              <a:rPr lang="en-GB" altLang="en-US" noProof="0" dirty="0" smtClean="0"/>
              <a:t>Very manoeuvrable</a:t>
            </a:r>
          </a:p>
          <a:p>
            <a:pPr lvl="1"/>
            <a:r>
              <a:rPr lang="en-GB" altLang="en-US" noProof="0" dirty="0" smtClean="0"/>
              <a:t>Good diving platform</a:t>
            </a:r>
          </a:p>
          <a:p>
            <a:pPr lvl="1"/>
            <a:r>
              <a:rPr lang="en-GB" altLang="en-US" noProof="0" dirty="0" smtClean="0"/>
              <a:t>Ladders and lifts</a:t>
            </a:r>
          </a:p>
          <a:p>
            <a:pPr lvl="1"/>
            <a:r>
              <a:rPr lang="en-GB" altLang="en-US" noProof="0" dirty="0" smtClean="0"/>
              <a:t>Some protection from elements</a:t>
            </a:r>
          </a:p>
          <a:p>
            <a:pPr lvl="1"/>
            <a:r>
              <a:rPr lang="en-GB" altLang="en-US" noProof="0" dirty="0" smtClean="0"/>
              <a:t>Toilets or ‘heads’</a:t>
            </a:r>
          </a:p>
          <a:p>
            <a:pPr lvl="1"/>
            <a:r>
              <a:rPr lang="en-GB" altLang="en-US" noProof="0" dirty="0" smtClean="0"/>
              <a:t>Refreshments </a:t>
            </a:r>
            <a:endParaRPr lang="en-GB" altLang="en-US" noProof="0" dirty="0" smtClean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1" y="1030507"/>
            <a:ext cx="3186113" cy="2123846"/>
          </a:xfr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4591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noProof="0" dirty="0" smtClean="0"/>
              <a:t>Diving from a RIB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9"/>
            <a:ext cx="4641925" cy="4722812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noProof="0" dirty="0" smtClean="0"/>
              <a:t>Advantages</a:t>
            </a:r>
          </a:p>
          <a:p>
            <a:pPr lvl="1"/>
            <a:r>
              <a:rPr lang="en-GB" altLang="en-US" noProof="0" dirty="0" smtClean="0"/>
              <a:t>RIBs can be towed to different launch sites</a:t>
            </a:r>
          </a:p>
          <a:p>
            <a:pPr lvl="1"/>
            <a:r>
              <a:rPr lang="en-GB" altLang="en-US" noProof="0" dirty="0" smtClean="0"/>
              <a:t>Can reach inaccessible coastal sites</a:t>
            </a:r>
          </a:p>
          <a:p>
            <a:pPr lvl="1"/>
            <a:r>
              <a:rPr lang="en-GB" altLang="en-US" noProof="0" dirty="0" smtClean="0"/>
              <a:t>Can reach offshore sites</a:t>
            </a:r>
          </a:p>
          <a:p>
            <a:pPr lvl="1"/>
            <a:r>
              <a:rPr lang="en-GB" altLang="en-US" noProof="0" dirty="0" smtClean="0"/>
              <a:t>Provide safety cover for divers</a:t>
            </a:r>
          </a:p>
          <a:p>
            <a:r>
              <a:rPr lang="en-GB" altLang="en-US" noProof="0" dirty="0" smtClean="0"/>
              <a:t>Disadvantages</a:t>
            </a:r>
          </a:p>
          <a:p>
            <a:pPr lvl="1"/>
            <a:r>
              <a:rPr lang="en-GB" altLang="en-US" noProof="0" dirty="0" smtClean="0"/>
              <a:t>Return to base after each dive</a:t>
            </a:r>
          </a:p>
          <a:p>
            <a:pPr lvl="1"/>
            <a:r>
              <a:rPr lang="en-GB" altLang="en-US" noProof="0" dirty="0" smtClean="0"/>
              <a:t>Open to the elements – need protective surface clothing</a:t>
            </a:r>
          </a:p>
          <a:p>
            <a:pPr lvl="1"/>
            <a:r>
              <a:rPr lang="en-GB" altLang="en-US" noProof="0" dirty="0" smtClean="0"/>
              <a:t>Limited kit stowage areas</a:t>
            </a:r>
          </a:p>
          <a:p>
            <a:pPr lvl="1"/>
            <a:r>
              <a:rPr lang="en-GB" altLang="en-US" noProof="0" dirty="0" smtClean="0"/>
              <a:t>Limited kitting-up space</a:t>
            </a:r>
          </a:p>
          <a:p>
            <a:pPr lvl="1"/>
            <a:r>
              <a:rPr lang="en-GB" altLang="en-US" noProof="0" dirty="0" smtClean="0"/>
              <a:t>Food/drink supplied by divers</a:t>
            </a:r>
            <a:endParaRPr lang="en-GB" altLang="en-US" noProof="0" dirty="0" smtClean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3906" y="747039"/>
            <a:ext cx="3690094" cy="2459797"/>
          </a:xfrm>
        </p:spPr>
      </p:pic>
      <p:pic>
        <p:nvPicPr>
          <p:cNvPr id="5" name="Picture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3906" y="3422496"/>
            <a:ext cx="3690094" cy="2459797"/>
          </a:xfrm>
          <a:prstGeom prst="rect">
            <a:avLst/>
          </a:prstGeom>
          <a:solidFill>
            <a:srgbClr val="E1E1E0"/>
          </a:solidFill>
        </p:spPr>
      </p:pic>
    </p:spTree>
    <p:extLst>
      <p:ext uri="{BB962C8B-B14F-4D97-AF65-F5344CB8AC3E}">
        <p14:creationId xmlns:p14="http://schemas.microsoft.com/office/powerpoint/2010/main" val="77647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Diving from a small hard boat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5144998"/>
          </a:xfrm>
        </p:spPr>
        <p:txBody>
          <a:bodyPr/>
          <a:lstStyle/>
          <a:p>
            <a:r>
              <a:rPr lang="en-GB" altLang="en-US" noProof="0" dirty="0" smtClean="0"/>
              <a:t>Advantages</a:t>
            </a:r>
          </a:p>
          <a:p>
            <a:pPr lvl="1"/>
            <a:r>
              <a:rPr lang="en-GB" altLang="en-US" noProof="0" dirty="0" smtClean="0"/>
              <a:t>Can reach inaccessible coastal and offshore sites</a:t>
            </a:r>
          </a:p>
          <a:p>
            <a:pPr lvl="1"/>
            <a:r>
              <a:rPr lang="en-GB" altLang="en-US" noProof="0" dirty="0" smtClean="0"/>
              <a:t>Skipper’s local knowledge</a:t>
            </a:r>
          </a:p>
          <a:p>
            <a:pPr lvl="1"/>
            <a:r>
              <a:rPr lang="en-GB" altLang="en-US" noProof="0" dirty="0" smtClean="0"/>
              <a:t>Good deck and kitting-up space</a:t>
            </a:r>
          </a:p>
          <a:p>
            <a:pPr lvl="1"/>
            <a:r>
              <a:rPr lang="en-GB" altLang="en-US" noProof="0" dirty="0" smtClean="0"/>
              <a:t>Some protection from the elements</a:t>
            </a:r>
          </a:p>
          <a:p>
            <a:pPr lvl="1"/>
            <a:r>
              <a:rPr lang="en-GB" noProof="0" dirty="0" smtClean="0"/>
              <a:t>No need to return to base between dives </a:t>
            </a:r>
          </a:p>
          <a:p>
            <a:pPr lvl="1"/>
            <a:r>
              <a:rPr lang="en-GB" altLang="en-US" noProof="0" dirty="0" smtClean="0"/>
              <a:t>Provide safety cover for divers</a:t>
            </a:r>
          </a:p>
          <a:p>
            <a:r>
              <a:rPr lang="en-GB" altLang="en-US" noProof="0" dirty="0" smtClean="0"/>
              <a:t>Disadvantages</a:t>
            </a:r>
          </a:p>
          <a:p>
            <a:pPr lvl="1"/>
            <a:r>
              <a:rPr lang="en-GB" altLang="en-US" noProof="0" dirty="0" smtClean="0"/>
              <a:t>Restricted kit stowage areas</a:t>
            </a:r>
          </a:p>
          <a:p>
            <a:pPr lvl="1"/>
            <a:r>
              <a:rPr lang="en-GB" altLang="en-US" noProof="0" dirty="0" smtClean="0"/>
              <a:t>Need more cylinders</a:t>
            </a:r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58321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noProof="0" dirty="0" smtClean="0"/>
              <a:t>Diving from a live-aboard boat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625993"/>
          </a:xfrm>
        </p:spPr>
        <p:txBody>
          <a:bodyPr>
            <a:normAutofit lnSpcReduction="10000"/>
          </a:bodyPr>
          <a:lstStyle/>
          <a:p>
            <a:r>
              <a:rPr lang="en-GB" altLang="en-US" noProof="0" dirty="0" smtClean="0"/>
              <a:t>Advantages</a:t>
            </a:r>
          </a:p>
          <a:p>
            <a:pPr lvl="1"/>
            <a:r>
              <a:rPr lang="en-GB" altLang="en-US" noProof="0" dirty="0" smtClean="0"/>
              <a:t>Floating, mobile ‘hotels’</a:t>
            </a:r>
          </a:p>
          <a:p>
            <a:pPr lvl="2"/>
            <a:r>
              <a:rPr lang="en-GB" altLang="en-US" noProof="0" dirty="0" smtClean="0"/>
              <a:t>cabins</a:t>
            </a:r>
          </a:p>
          <a:p>
            <a:pPr lvl="2"/>
            <a:r>
              <a:rPr lang="en-GB" altLang="en-US" noProof="0" dirty="0" smtClean="0"/>
              <a:t>saloons - TV, Video</a:t>
            </a:r>
          </a:p>
          <a:p>
            <a:pPr lvl="2"/>
            <a:r>
              <a:rPr lang="en-GB" altLang="en-US" noProof="0" dirty="0" smtClean="0"/>
              <a:t>cooked food</a:t>
            </a:r>
          </a:p>
          <a:p>
            <a:pPr lvl="1"/>
            <a:r>
              <a:rPr lang="en-GB" altLang="en-US" noProof="0" dirty="0" smtClean="0"/>
              <a:t>Travel further afield - remote sites</a:t>
            </a:r>
          </a:p>
          <a:p>
            <a:pPr lvl="1"/>
            <a:r>
              <a:rPr lang="en-GB" altLang="en-US" noProof="0" dirty="0" smtClean="0"/>
              <a:t>Skipper’s local knowledge</a:t>
            </a:r>
          </a:p>
          <a:p>
            <a:pPr lvl="1"/>
            <a:r>
              <a:rPr lang="en-GB" altLang="en-US" noProof="0" dirty="0" smtClean="0"/>
              <a:t>Good deck and kitting-up space</a:t>
            </a:r>
          </a:p>
          <a:p>
            <a:pPr lvl="1"/>
            <a:r>
              <a:rPr lang="en-GB" altLang="en-US" noProof="0" dirty="0" smtClean="0"/>
              <a:t>All-weather protection</a:t>
            </a:r>
          </a:p>
          <a:p>
            <a:pPr lvl="1"/>
            <a:r>
              <a:rPr lang="en-GB" altLang="en-US" noProof="0" dirty="0" smtClean="0"/>
              <a:t>Compressor </a:t>
            </a:r>
            <a:r>
              <a:rPr lang="en-GB" altLang="en-US" noProof="0" dirty="0" err="1" smtClean="0"/>
              <a:t>onboard</a:t>
            </a:r>
            <a:r>
              <a:rPr lang="en-GB" altLang="en-US" noProof="0" dirty="0" smtClean="0"/>
              <a:t>, cylinders </a:t>
            </a:r>
          </a:p>
          <a:p>
            <a:pPr lvl="1"/>
            <a:r>
              <a:rPr lang="en-GB" altLang="en-US" noProof="0" dirty="0" smtClean="0"/>
              <a:t>Relaxing way to dive</a:t>
            </a:r>
          </a:p>
          <a:p>
            <a:pPr lvl="1"/>
            <a:r>
              <a:rPr lang="en-GB" altLang="en-US" noProof="0" dirty="0" smtClean="0"/>
              <a:t>Provide safety cover for divers</a:t>
            </a:r>
          </a:p>
          <a:p>
            <a:pPr lvl="1"/>
            <a:endParaRPr lang="en-GB" altLang="en-US" noProof="0" dirty="0" smtClean="0"/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5187" y="2140772"/>
            <a:ext cx="3958814" cy="3437097"/>
          </a:xfrm>
        </p:spPr>
      </p:pic>
    </p:spTree>
    <p:extLst>
      <p:ext uri="{BB962C8B-B14F-4D97-AF65-F5344CB8AC3E}">
        <p14:creationId xmlns:p14="http://schemas.microsoft.com/office/powerpoint/2010/main" val="144410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889352" cy="515526"/>
          </a:xfrm>
        </p:spPr>
        <p:txBody>
          <a:bodyPr/>
          <a:lstStyle/>
          <a:p>
            <a:r>
              <a:rPr lang="en-GB" altLang="en-US" noProof="0" dirty="0" smtClean="0"/>
              <a:t>Diving from a live-aboard boat (2)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2043748"/>
            <a:ext cx="4598894" cy="2926442"/>
          </a:xfrm>
        </p:spPr>
        <p:txBody>
          <a:bodyPr/>
          <a:lstStyle/>
          <a:p>
            <a:r>
              <a:rPr lang="en-GB" altLang="en-US" noProof="0" dirty="0" smtClean="0"/>
              <a:t>Disadvantages</a:t>
            </a:r>
          </a:p>
          <a:p>
            <a:pPr lvl="1"/>
            <a:r>
              <a:rPr lang="en-GB" altLang="en-US" noProof="0" dirty="0" smtClean="0"/>
              <a:t>Cost - charter includes full board</a:t>
            </a:r>
          </a:p>
          <a:p>
            <a:pPr lvl="1"/>
            <a:r>
              <a:rPr lang="en-GB" altLang="en-US" noProof="0" dirty="0" smtClean="0"/>
              <a:t>Returning to shore may not be an option</a:t>
            </a:r>
          </a:p>
          <a:p>
            <a:pPr lvl="1"/>
            <a:r>
              <a:rPr lang="en-GB" altLang="en-US" noProof="0" dirty="0" smtClean="0"/>
              <a:t>Diver needs to be self sufficient with their kit </a:t>
            </a:r>
          </a:p>
          <a:p>
            <a:pPr lvl="1"/>
            <a:r>
              <a:rPr lang="en-GB" altLang="en-US" noProof="0" dirty="0" smtClean="0"/>
              <a:t>Need to get along with all divers on board</a:t>
            </a:r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4749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noProof="0" dirty="0" smtClean="0"/>
              <a:t>Quiz 1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2708434"/>
          </a:xfrm>
        </p:spPr>
        <p:txBody>
          <a:bodyPr/>
          <a:lstStyle/>
          <a:p>
            <a:r>
              <a:rPr lang="en-GB" altLang="en-US" noProof="0" dirty="0" smtClean="0"/>
              <a:t>What are the advantages of diving from a RIB?</a:t>
            </a:r>
          </a:p>
          <a:p>
            <a:pPr lvl="1"/>
            <a:r>
              <a:rPr lang="en-GB" altLang="en-US" noProof="0" dirty="0" smtClean="0"/>
              <a:t>RIBs can be towed to different launch sites</a:t>
            </a:r>
          </a:p>
          <a:p>
            <a:pPr lvl="1"/>
            <a:r>
              <a:rPr lang="en-GB" altLang="en-US" noProof="0" dirty="0" smtClean="0"/>
              <a:t>Can reach inaccessible coastal sites</a:t>
            </a:r>
          </a:p>
          <a:p>
            <a:pPr lvl="1"/>
            <a:r>
              <a:rPr lang="en-GB" altLang="en-US" noProof="0" dirty="0" smtClean="0"/>
              <a:t>Can reach offshore sites</a:t>
            </a:r>
          </a:p>
          <a:p>
            <a:pPr lvl="1"/>
            <a:r>
              <a:rPr lang="en-GB" altLang="en-US" noProof="0" dirty="0" smtClean="0"/>
              <a:t>Provide safety cover for divers</a:t>
            </a:r>
            <a:endParaRPr lang="en-GB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78105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Reef diving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722812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noProof="0" dirty="0" smtClean="0"/>
              <a:t>Attractions</a:t>
            </a:r>
          </a:p>
          <a:p>
            <a:pPr lvl="1"/>
            <a:r>
              <a:rPr lang="en-GB" altLang="en-US" noProof="0" dirty="0" smtClean="0"/>
              <a:t>Marine life</a:t>
            </a:r>
          </a:p>
          <a:p>
            <a:pPr lvl="1"/>
            <a:r>
              <a:rPr lang="en-GB" altLang="en-US" noProof="0" dirty="0" smtClean="0"/>
              <a:t>Underwater scenery</a:t>
            </a:r>
          </a:p>
          <a:p>
            <a:pPr lvl="1"/>
            <a:r>
              <a:rPr lang="en-GB" altLang="en-US" noProof="0" dirty="0" smtClean="0"/>
              <a:t>Photographic opportunities</a:t>
            </a:r>
          </a:p>
          <a:p>
            <a:r>
              <a:rPr lang="en-GB" altLang="en-US" noProof="0" dirty="0" smtClean="0"/>
              <a:t>Potential risks</a:t>
            </a:r>
          </a:p>
          <a:p>
            <a:pPr lvl="1"/>
            <a:r>
              <a:rPr lang="en-GB" altLang="en-US" noProof="0" dirty="0" smtClean="0"/>
              <a:t>Over extending depth or time</a:t>
            </a:r>
          </a:p>
          <a:p>
            <a:pPr lvl="1"/>
            <a:r>
              <a:rPr lang="en-GB" altLang="en-US" noProof="0" dirty="0" smtClean="0"/>
              <a:t>Hazardous marine life</a:t>
            </a:r>
          </a:p>
          <a:p>
            <a:pPr lvl="1"/>
            <a:r>
              <a:rPr lang="en-GB" altLang="en-US" noProof="0" dirty="0" smtClean="0"/>
              <a:t>Wave action and currents</a:t>
            </a:r>
          </a:p>
          <a:p>
            <a:r>
              <a:rPr lang="en-GB" altLang="en-US" noProof="0" dirty="0" smtClean="0"/>
              <a:t>Precautions</a:t>
            </a:r>
          </a:p>
          <a:p>
            <a:pPr lvl="1"/>
            <a:r>
              <a:rPr lang="en-GB" altLang="en-US" noProof="0" dirty="0" smtClean="0"/>
              <a:t>Dive monitoring</a:t>
            </a:r>
          </a:p>
          <a:p>
            <a:pPr lvl="1"/>
            <a:r>
              <a:rPr lang="en-GB" altLang="en-US" noProof="0" dirty="0" smtClean="0"/>
              <a:t>Look don’t touch</a:t>
            </a:r>
          </a:p>
          <a:p>
            <a:pPr lvl="1"/>
            <a:r>
              <a:rPr lang="en-GB" altLang="en-US" noProof="0" dirty="0" smtClean="0"/>
              <a:t>Plan the dive, dive the plan</a:t>
            </a:r>
            <a:endParaRPr lang="en-GB" altLang="en-US" noProof="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0640" y="893686"/>
            <a:ext cx="4023581" cy="4684183"/>
          </a:xfrm>
        </p:spPr>
      </p:pic>
    </p:spTree>
    <p:extLst>
      <p:ext uri="{BB962C8B-B14F-4D97-AF65-F5344CB8AC3E}">
        <p14:creationId xmlns:p14="http://schemas.microsoft.com/office/powerpoint/2010/main" val="8831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23220"/>
          </a:xfrm>
        </p:spPr>
        <p:txBody>
          <a:bodyPr/>
          <a:lstStyle/>
          <a:p>
            <a:r>
              <a:rPr lang="en-GB" sz="2800" noProof="0" dirty="0" smtClean="0"/>
              <a:t>Marine conservation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199" y="1677989"/>
            <a:ext cx="4372984" cy="4242187"/>
          </a:xfrm>
        </p:spPr>
        <p:txBody>
          <a:bodyPr/>
          <a:lstStyle/>
          <a:p>
            <a:r>
              <a:rPr lang="en-GB" altLang="en-US" noProof="0" dirty="0" smtClean="0">
                <a:ea typeface="ＭＳ Ｐゴシック" charset="-128"/>
                <a:cs typeface="ＭＳ Ｐゴシック" charset="-128"/>
              </a:rPr>
              <a:t>Protect the underwater environment</a:t>
            </a:r>
          </a:p>
          <a:p>
            <a:pPr lvl="1"/>
            <a:r>
              <a:rPr lang="en-GB" altLang="en-US" noProof="0" dirty="0" smtClean="0">
                <a:ea typeface="ＭＳ Ｐゴシック" charset="-128"/>
              </a:rPr>
              <a:t>Excellent buoyancy control</a:t>
            </a:r>
          </a:p>
          <a:p>
            <a:pPr lvl="1"/>
            <a:r>
              <a:rPr lang="en-GB" altLang="en-US" noProof="0" dirty="0" smtClean="0">
                <a:ea typeface="ＭＳ Ｐゴシック" charset="-128"/>
              </a:rPr>
              <a:t>Good finning technique</a:t>
            </a:r>
          </a:p>
          <a:p>
            <a:pPr lvl="1"/>
            <a:r>
              <a:rPr lang="en-GB" altLang="en-US" noProof="0" dirty="0" smtClean="0">
                <a:ea typeface="ＭＳ Ｐゴシック" charset="-128"/>
              </a:rPr>
              <a:t>Look but don’t touch</a:t>
            </a:r>
          </a:p>
          <a:p>
            <a:pPr lvl="1"/>
            <a:r>
              <a:rPr lang="en-GB" altLang="en-US" noProof="0" dirty="0" smtClean="0">
                <a:ea typeface="ＭＳ Ｐゴシック" charset="-128"/>
              </a:rPr>
              <a:t>Take only memories and photographs</a:t>
            </a:r>
          </a:p>
          <a:p>
            <a:pPr lvl="1"/>
            <a:r>
              <a:rPr lang="en-GB" altLang="en-US" noProof="0" dirty="0" smtClean="0">
                <a:ea typeface="ＭＳ Ｐゴシック" charset="-128"/>
              </a:rPr>
              <a:t>Participate</a:t>
            </a:r>
          </a:p>
          <a:p>
            <a:pPr lvl="2"/>
            <a:r>
              <a:rPr lang="en-GB" altLang="en-US" noProof="0" dirty="0" smtClean="0">
                <a:ea typeface="ＭＳ Ｐゴシック" charset="-128"/>
              </a:rPr>
              <a:t>BSAC sea life tracker app</a:t>
            </a:r>
          </a:p>
          <a:p>
            <a:pPr lvl="1">
              <a:buFont typeface="Lucida Grande" charset="0"/>
              <a:buNone/>
            </a:pPr>
            <a:endParaRPr lang="en-GB" altLang="en-US" noProof="0" dirty="0" smtClean="0">
              <a:ea typeface="ＭＳ Ｐゴシック" charset="-128"/>
            </a:endParaRPr>
          </a:p>
          <a:p>
            <a:pPr lvl="1">
              <a:buFont typeface="Lucida Grande" charset="0"/>
              <a:buNone/>
            </a:pPr>
            <a:endParaRPr lang="en-GB" altLang="en-US" noProof="0" dirty="0" smtClean="0">
              <a:ea typeface="ＭＳ Ｐゴシック" charset="-128"/>
            </a:endParaRPr>
          </a:p>
          <a:p>
            <a:endParaRPr lang="en-GB" noProof="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4128" y="1677989"/>
            <a:ext cx="3690094" cy="3115578"/>
          </a:xfrm>
        </p:spPr>
      </p:pic>
    </p:spTree>
    <p:extLst>
      <p:ext uri="{BB962C8B-B14F-4D97-AF65-F5344CB8AC3E}">
        <p14:creationId xmlns:p14="http://schemas.microsoft.com/office/powerpoint/2010/main" val="38937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35923"/>
            <a:ext cx="5271249" cy="515526"/>
          </a:xfrm>
        </p:spPr>
        <p:txBody>
          <a:bodyPr/>
          <a:lstStyle/>
          <a:p>
            <a:r>
              <a:rPr lang="en-GB" noProof="0" dirty="0" smtClean="0"/>
              <a:t>Wreck diving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279956"/>
            <a:ext cx="5271248" cy="5357513"/>
          </a:xfrm>
        </p:spPr>
        <p:txBody>
          <a:bodyPr>
            <a:normAutofit fontScale="77500" lnSpcReduction="20000"/>
          </a:bodyPr>
          <a:lstStyle/>
          <a:p>
            <a:r>
              <a:rPr lang="en-GB" altLang="en-US" noProof="0" dirty="0" smtClean="0"/>
              <a:t>Attractions</a:t>
            </a:r>
          </a:p>
          <a:p>
            <a:pPr lvl="1"/>
            <a:r>
              <a:rPr lang="en-GB" altLang="en-US" noProof="0" dirty="0" smtClean="0"/>
              <a:t>Artificial reefs - marine life</a:t>
            </a:r>
          </a:p>
          <a:p>
            <a:pPr lvl="1"/>
            <a:r>
              <a:rPr lang="en-GB" altLang="en-US" noProof="0" dirty="0" smtClean="0"/>
              <a:t>Underwater heritage</a:t>
            </a:r>
          </a:p>
          <a:p>
            <a:pPr lvl="1"/>
            <a:r>
              <a:rPr lang="en-GB" altLang="en-US" noProof="0" dirty="0" smtClean="0"/>
              <a:t>Photographic opportunities</a:t>
            </a:r>
          </a:p>
          <a:p>
            <a:r>
              <a:rPr lang="en-GB" altLang="en-US" noProof="0" dirty="0" smtClean="0"/>
              <a:t>Potential risks</a:t>
            </a:r>
          </a:p>
          <a:p>
            <a:pPr lvl="1"/>
            <a:r>
              <a:rPr lang="en-GB" altLang="en-US" noProof="0" dirty="0" smtClean="0"/>
              <a:t>Fishing nets/lines</a:t>
            </a:r>
          </a:p>
          <a:p>
            <a:pPr lvl="1"/>
            <a:r>
              <a:rPr lang="en-GB" altLang="en-US" noProof="0" dirty="0" smtClean="0"/>
              <a:t>Silt</a:t>
            </a:r>
          </a:p>
          <a:p>
            <a:pPr lvl="1"/>
            <a:r>
              <a:rPr lang="en-GB" altLang="en-US" noProof="0" dirty="0" smtClean="0"/>
              <a:t>Overhead environment</a:t>
            </a:r>
          </a:p>
          <a:p>
            <a:pPr lvl="2"/>
            <a:r>
              <a:rPr lang="en-GB" altLang="en-US" noProof="0" dirty="0" smtClean="0"/>
              <a:t>Unintentional wreck penetration</a:t>
            </a:r>
          </a:p>
          <a:p>
            <a:pPr lvl="1"/>
            <a:r>
              <a:rPr lang="en-GB" altLang="en-US" noProof="0" dirty="0" smtClean="0"/>
              <a:t>Decay </a:t>
            </a:r>
          </a:p>
          <a:p>
            <a:pPr lvl="2"/>
            <a:r>
              <a:rPr lang="en-GB" altLang="en-US" noProof="0" dirty="0" smtClean="0"/>
              <a:t>Loose sections</a:t>
            </a:r>
          </a:p>
          <a:p>
            <a:pPr lvl="2"/>
            <a:r>
              <a:rPr lang="en-GB" altLang="en-US" noProof="0" dirty="0" smtClean="0"/>
              <a:t>Sharp edges</a:t>
            </a:r>
          </a:p>
          <a:p>
            <a:pPr lvl="2"/>
            <a:r>
              <a:rPr lang="en-GB" altLang="en-US" noProof="0" dirty="0" smtClean="0"/>
              <a:t>Rust – visibility</a:t>
            </a:r>
          </a:p>
          <a:p>
            <a:pPr lvl="1"/>
            <a:r>
              <a:rPr lang="en-GB" altLang="en-US" noProof="0" dirty="0" smtClean="0"/>
              <a:t>Munitions</a:t>
            </a:r>
          </a:p>
          <a:p>
            <a:r>
              <a:rPr lang="en-GB" altLang="en-US" noProof="0" dirty="0" smtClean="0"/>
              <a:t>Precautions</a:t>
            </a:r>
          </a:p>
          <a:p>
            <a:pPr lvl="1"/>
            <a:r>
              <a:rPr lang="en-GB" altLang="en-US" noProof="0" dirty="0" smtClean="0"/>
              <a:t>Knife line cutter</a:t>
            </a:r>
          </a:p>
          <a:p>
            <a:pPr lvl="1"/>
            <a:r>
              <a:rPr lang="en-GB" altLang="en-US" noProof="0" dirty="0" smtClean="0"/>
              <a:t>Good buoyancy and finning techniques</a:t>
            </a:r>
          </a:p>
          <a:p>
            <a:pPr lvl="1"/>
            <a:endParaRPr lang="en-GB" altLang="en-US" noProof="0" dirty="0" smtClean="0"/>
          </a:p>
          <a:p>
            <a:pPr lvl="1"/>
            <a:endParaRPr lang="en-GB" altLang="en-US" noProof="0" dirty="0" smtClean="0"/>
          </a:p>
          <a:p>
            <a:pPr lvl="2"/>
            <a:endParaRPr lang="en-GB" noProof="0" dirty="0" smtClean="0"/>
          </a:p>
          <a:p>
            <a:pPr lvl="1"/>
            <a:endParaRPr lang="en-GB" altLang="en-US" noProof="0" dirty="0" smtClean="0"/>
          </a:p>
          <a:p>
            <a:pPr lvl="1"/>
            <a:endParaRPr lang="en-GB" altLang="en-US" noProof="0" dirty="0" smtClean="0"/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0184" y="893686"/>
            <a:ext cx="4314037" cy="4684183"/>
          </a:xfrm>
        </p:spPr>
      </p:pic>
    </p:spTree>
    <p:extLst>
      <p:ext uri="{BB962C8B-B14F-4D97-AF65-F5344CB8AC3E}">
        <p14:creationId xmlns:p14="http://schemas.microsoft.com/office/powerpoint/2010/main" val="16525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3415554" cy="515526"/>
          </a:xfrm>
        </p:spPr>
        <p:txBody>
          <a:bodyPr/>
          <a:lstStyle/>
          <a:p>
            <a:r>
              <a:rPr lang="en-GB" noProof="0" dirty="0" smtClean="0"/>
              <a:t>BSAC wreck-diving policy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2013396"/>
            <a:ext cx="3749040" cy="3565079"/>
          </a:xfrm>
        </p:spPr>
        <p:txBody>
          <a:bodyPr/>
          <a:lstStyle/>
          <a:p>
            <a:r>
              <a:rPr lang="en-GB" altLang="en-US" noProof="0" dirty="0" smtClean="0"/>
              <a:t>Respect our Wrecks</a:t>
            </a:r>
          </a:p>
          <a:p>
            <a:pPr lvl="1"/>
            <a:r>
              <a:rPr lang="en-GB" noProof="0" dirty="0" smtClean="0"/>
              <a:t>Respect our underwater heritage today, everyone can enjoy it tomorrow</a:t>
            </a:r>
          </a:p>
          <a:p>
            <a:pPr lvl="1"/>
            <a:r>
              <a:rPr lang="en-GB" noProof="0" dirty="0" smtClean="0"/>
              <a:t>Look but don’t touch</a:t>
            </a:r>
          </a:p>
          <a:p>
            <a:pPr lvl="2"/>
            <a:r>
              <a:rPr lang="en-GB" noProof="0" dirty="0" smtClean="0"/>
              <a:t>War graves</a:t>
            </a:r>
          </a:p>
          <a:p>
            <a:pPr lvl="2"/>
            <a:r>
              <a:rPr lang="en-GB" noProof="0" dirty="0" smtClean="0"/>
              <a:t>History</a:t>
            </a:r>
          </a:p>
          <a:p>
            <a:pPr lvl="2"/>
            <a:r>
              <a:rPr lang="en-GB" noProof="0" dirty="0" smtClean="0"/>
              <a:t>The law</a:t>
            </a:r>
          </a:p>
          <a:p>
            <a:pPr lvl="1"/>
            <a:endParaRPr lang="en-GB" altLang="en-US" noProof="0" dirty="0" smtClean="0"/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972" y="893763"/>
            <a:ext cx="4260028" cy="4684712"/>
          </a:xfrm>
        </p:spPr>
      </p:pic>
    </p:spTree>
    <p:extLst>
      <p:ext uri="{BB962C8B-B14F-4D97-AF65-F5344CB8AC3E}">
        <p14:creationId xmlns:p14="http://schemas.microsoft.com/office/powerpoint/2010/main" val="12065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Night diving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722812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noProof="0" dirty="0" smtClean="0"/>
              <a:t>Attractions</a:t>
            </a:r>
          </a:p>
          <a:p>
            <a:pPr lvl="1"/>
            <a:r>
              <a:rPr lang="en-GB" altLang="en-US" noProof="0" dirty="0" smtClean="0"/>
              <a:t>Nocturnal marine life</a:t>
            </a:r>
          </a:p>
          <a:p>
            <a:pPr lvl="1"/>
            <a:r>
              <a:rPr lang="en-GB" altLang="en-US" noProof="0" dirty="0" smtClean="0"/>
              <a:t>Torch beam focuses attention</a:t>
            </a:r>
          </a:p>
          <a:p>
            <a:pPr lvl="1"/>
            <a:r>
              <a:rPr lang="en-GB" altLang="en-US" noProof="0" dirty="0" smtClean="0"/>
              <a:t>Enhanced colours</a:t>
            </a:r>
          </a:p>
          <a:p>
            <a:r>
              <a:rPr lang="en-GB" altLang="en-US" noProof="0" dirty="0" smtClean="0"/>
              <a:t>Potential risks</a:t>
            </a:r>
          </a:p>
          <a:p>
            <a:pPr lvl="1"/>
            <a:r>
              <a:rPr lang="en-GB" altLang="en-US" noProof="0" dirty="0" smtClean="0"/>
              <a:t>Separation</a:t>
            </a:r>
          </a:p>
          <a:p>
            <a:pPr lvl="1"/>
            <a:r>
              <a:rPr lang="en-GB" altLang="en-US" noProof="0" dirty="0" smtClean="0"/>
              <a:t>Disorientation</a:t>
            </a:r>
          </a:p>
          <a:p>
            <a:r>
              <a:rPr lang="en-GB" altLang="en-US" noProof="0" dirty="0" smtClean="0"/>
              <a:t>Precautions</a:t>
            </a:r>
          </a:p>
          <a:p>
            <a:pPr lvl="1"/>
            <a:r>
              <a:rPr lang="en-GB" altLang="en-US" noProof="0" dirty="0" smtClean="0"/>
              <a:t>Torch and backup torch</a:t>
            </a:r>
          </a:p>
          <a:p>
            <a:pPr lvl="1"/>
            <a:r>
              <a:rPr lang="en-GB" altLang="en-US" noProof="0" dirty="0" smtClean="0"/>
              <a:t>Torch signals</a:t>
            </a:r>
          </a:p>
          <a:p>
            <a:pPr lvl="1"/>
            <a:r>
              <a:rPr lang="en-GB" altLang="en-US" noProof="0" dirty="0" smtClean="0"/>
              <a:t>Avoid shining in eyes</a:t>
            </a:r>
          </a:p>
          <a:p>
            <a:pPr lvl="1"/>
            <a:r>
              <a:rPr lang="en-GB" altLang="en-US" noProof="0" dirty="0" smtClean="0"/>
              <a:t>Surface lights on shot and kit</a:t>
            </a:r>
            <a:endParaRPr lang="en-GB" altLang="en-US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2159" y="3377902"/>
            <a:ext cx="2302136" cy="2302136"/>
          </a:xfrm>
        </p:spPr>
      </p:pic>
    </p:spTree>
    <p:extLst>
      <p:ext uri="{BB962C8B-B14F-4D97-AF65-F5344CB8AC3E}">
        <p14:creationId xmlns:p14="http://schemas.microsoft.com/office/powerpoint/2010/main" val="132022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Holiday diving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4851904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noProof="0" dirty="0" smtClean="0"/>
              <a:t>General points</a:t>
            </a:r>
          </a:p>
          <a:p>
            <a:pPr lvl="1"/>
            <a:r>
              <a:rPr lang="en-GB" altLang="en-US" noProof="0" dirty="0" smtClean="0"/>
              <a:t>Check out dives</a:t>
            </a:r>
          </a:p>
          <a:p>
            <a:pPr lvl="1"/>
            <a:r>
              <a:rPr lang="en-GB" altLang="en-US" noProof="0" dirty="0" smtClean="0"/>
              <a:t>Holiday insurance: limits </a:t>
            </a:r>
          </a:p>
          <a:p>
            <a:pPr lvl="1"/>
            <a:r>
              <a:rPr lang="en-GB" altLang="en-US" noProof="0" dirty="0" smtClean="0"/>
              <a:t>Be aware of local regulations</a:t>
            </a:r>
          </a:p>
          <a:p>
            <a:r>
              <a:rPr lang="en-GB" altLang="en-US" noProof="0" dirty="0" smtClean="0"/>
              <a:t>Diving with other dive organisations</a:t>
            </a:r>
          </a:p>
          <a:p>
            <a:pPr lvl="1"/>
            <a:r>
              <a:rPr lang="en-GB" altLang="en-US" noProof="0" dirty="0" smtClean="0"/>
              <a:t>Different agencies use different signals </a:t>
            </a:r>
          </a:p>
          <a:p>
            <a:pPr lvl="1"/>
            <a:r>
              <a:rPr lang="en-GB" altLang="en-US" noProof="0" dirty="0" smtClean="0"/>
              <a:t>Group diving</a:t>
            </a:r>
          </a:p>
          <a:p>
            <a:pPr lvl="1"/>
            <a:r>
              <a:rPr lang="en-GB" altLang="en-US" noProof="0" dirty="0" smtClean="0"/>
              <a:t>Q-card and log book</a:t>
            </a:r>
          </a:p>
          <a:p>
            <a:r>
              <a:rPr lang="en-GB" altLang="en-US" noProof="0" dirty="0" smtClean="0"/>
              <a:t>Relaxing</a:t>
            </a:r>
          </a:p>
          <a:p>
            <a:pPr lvl="1"/>
            <a:r>
              <a:rPr lang="en-GB" altLang="en-US" noProof="0" dirty="0" smtClean="0"/>
              <a:t>Avoid recreational drugs and alcohol</a:t>
            </a:r>
          </a:p>
          <a:p>
            <a:pPr lvl="1"/>
            <a:r>
              <a:rPr lang="en-GB" altLang="en-US" noProof="0" dirty="0" smtClean="0"/>
              <a:t>Dehydration</a:t>
            </a:r>
          </a:p>
          <a:p>
            <a:r>
              <a:rPr lang="en-GB" altLang="en-US" noProof="0" dirty="0" smtClean="0"/>
              <a:t>Equipment</a:t>
            </a:r>
          </a:p>
          <a:p>
            <a:pPr lvl="1"/>
            <a:r>
              <a:rPr lang="en-GB" altLang="en-US" noProof="0" dirty="0" smtClean="0"/>
              <a:t>Hire or take</a:t>
            </a:r>
            <a:endParaRPr lang="en-GB" altLang="en-US" noProof="0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1507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Holiday snorkelling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noProof="0" dirty="0" smtClean="0"/>
              <a:t>Same considerations as for</a:t>
            </a:r>
          </a:p>
          <a:p>
            <a:pPr lvl="1"/>
            <a:r>
              <a:rPr lang="en-GB" altLang="en-US" noProof="0" dirty="0" smtClean="0"/>
              <a:t>Shore diving</a:t>
            </a:r>
          </a:p>
          <a:p>
            <a:pPr lvl="1"/>
            <a:r>
              <a:rPr lang="en-GB" altLang="en-US" noProof="0" dirty="0" smtClean="0"/>
              <a:t>Small-boat diving</a:t>
            </a:r>
          </a:p>
          <a:p>
            <a:pPr lvl="1"/>
            <a:r>
              <a:rPr lang="en-GB" altLang="en-US" noProof="0" dirty="0" smtClean="0"/>
              <a:t>Live-aboard diving</a:t>
            </a:r>
          </a:p>
          <a:p>
            <a:pPr lvl="1"/>
            <a:r>
              <a:rPr lang="en-GB" altLang="en-US" noProof="0" dirty="0" smtClean="0"/>
              <a:t>Reef diving</a:t>
            </a:r>
          </a:p>
          <a:p>
            <a:r>
              <a:rPr lang="en-GB" altLang="en-US" noProof="0" dirty="0" smtClean="0"/>
              <a:t>Snorkel buddy diving</a:t>
            </a:r>
          </a:p>
          <a:p>
            <a:pPr lvl="1"/>
            <a:r>
              <a:rPr lang="en-GB" altLang="en-US" noProof="0" dirty="0" smtClean="0"/>
              <a:t>One up, one down</a:t>
            </a:r>
          </a:p>
          <a:p>
            <a:r>
              <a:rPr lang="en-GB" altLang="en-US" noProof="0" dirty="0" smtClean="0"/>
              <a:t>Tropical snorkelling</a:t>
            </a:r>
          </a:p>
          <a:p>
            <a:pPr lvl="1"/>
            <a:r>
              <a:rPr lang="en-GB" altLang="en-US" noProof="0" dirty="0" smtClean="0"/>
              <a:t>Sunburn protection even when in water</a:t>
            </a:r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31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Progressing your diving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4873419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noProof="0" dirty="0" smtClean="0"/>
              <a:t>Go diving</a:t>
            </a:r>
          </a:p>
          <a:p>
            <a:pPr lvl="1"/>
            <a:r>
              <a:rPr lang="en-GB" altLang="en-US" noProof="0" dirty="0" smtClean="0"/>
              <a:t>Have fun</a:t>
            </a:r>
          </a:p>
          <a:p>
            <a:pPr lvl="1"/>
            <a:r>
              <a:rPr lang="en-GB" altLang="en-US" noProof="0" dirty="0" smtClean="0"/>
              <a:t>Gain experience</a:t>
            </a:r>
          </a:p>
          <a:p>
            <a:pPr lvl="1"/>
            <a:r>
              <a:rPr lang="en-GB" altLang="en-US" noProof="0" dirty="0" smtClean="0"/>
              <a:t>Develop skills</a:t>
            </a:r>
          </a:p>
          <a:p>
            <a:pPr lvl="1"/>
            <a:r>
              <a:rPr lang="en-GB" altLang="en-US" noProof="0" dirty="0" smtClean="0"/>
              <a:t>Increase confidence and awareness</a:t>
            </a:r>
          </a:p>
          <a:p>
            <a:pPr lvl="1"/>
            <a:r>
              <a:rPr lang="en-GB" altLang="en-US" noProof="0" dirty="0" smtClean="0"/>
              <a:t>Dive with different people</a:t>
            </a:r>
          </a:p>
          <a:p>
            <a:r>
              <a:rPr lang="en-GB" altLang="en-US" noProof="0" dirty="0" smtClean="0"/>
              <a:t>Further training</a:t>
            </a:r>
          </a:p>
          <a:p>
            <a:pPr lvl="1"/>
            <a:r>
              <a:rPr lang="en-GB" altLang="en-US" noProof="0" dirty="0" smtClean="0"/>
              <a:t>Sports Diver qualification</a:t>
            </a:r>
          </a:p>
          <a:p>
            <a:pPr lvl="1"/>
            <a:r>
              <a:rPr lang="en-GB" altLang="en-US" noProof="0" dirty="0" smtClean="0"/>
              <a:t>Skill Development Courses (SDCs)</a:t>
            </a:r>
          </a:p>
          <a:p>
            <a:pPr lvl="2"/>
            <a:r>
              <a:rPr lang="en-GB" altLang="en-US" noProof="0" dirty="0" smtClean="0"/>
              <a:t>Buoyancy and trim workshop</a:t>
            </a:r>
          </a:p>
          <a:p>
            <a:pPr lvl="2"/>
            <a:r>
              <a:rPr lang="en-GB" altLang="en-US" noProof="0" dirty="0" smtClean="0"/>
              <a:t>Marine life appreciation</a:t>
            </a:r>
          </a:p>
          <a:p>
            <a:pPr lvl="2"/>
            <a:r>
              <a:rPr lang="en-GB" altLang="en-US" noProof="0" dirty="0" smtClean="0"/>
              <a:t>Wreck appreciation</a:t>
            </a:r>
          </a:p>
          <a:p>
            <a:pPr lvl="2"/>
            <a:r>
              <a:rPr lang="en-GB" altLang="en-US" noProof="0" dirty="0" smtClean="0"/>
              <a:t>Boat handling</a:t>
            </a:r>
          </a:p>
          <a:p>
            <a:pPr lvl="2"/>
            <a:r>
              <a:rPr lang="en-GB" altLang="en-US" noProof="0" dirty="0" smtClean="0"/>
              <a:t>And many other courses</a:t>
            </a:r>
          </a:p>
          <a:p>
            <a:endParaRPr lang="en-GB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3385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Expedition diving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716768" cy="4644861"/>
          </a:xfrm>
        </p:spPr>
        <p:txBody>
          <a:bodyPr/>
          <a:lstStyle/>
          <a:p>
            <a:r>
              <a:rPr lang="en-GB" altLang="en-US" noProof="0" dirty="0" smtClean="0"/>
              <a:t>BSAC encourages fully trained divers to</a:t>
            </a:r>
          </a:p>
          <a:p>
            <a:pPr lvl="1"/>
            <a:r>
              <a:rPr lang="en-GB" altLang="en-US" noProof="0" dirty="0" smtClean="0"/>
              <a:t>Dive with their branch, region or centre</a:t>
            </a:r>
          </a:p>
          <a:p>
            <a:pPr lvl="1"/>
            <a:r>
              <a:rPr lang="en-GB" altLang="en-US" noProof="0" dirty="0" smtClean="0"/>
              <a:t>Organise challenging and interesting diving</a:t>
            </a:r>
          </a:p>
          <a:p>
            <a:r>
              <a:rPr lang="en-GB" altLang="en-US" noProof="0" dirty="0" smtClean="0"/>
              <a:t>Dive with a purpose</a:t>
            </a:r>
          </a:p>
          <a:p>
            <a:pPr lvl="1"/>
            <a:r>
              <a:rPr lang="en-GB" altLang="en-US" noProof="0" dirty="0" smtClean="0"/>
              <a:t>Participate in research projects</a:t>
            </a:r>
          </a:p>
          <a:p>
            <a:pPr lvl="1"/>
            <a:r>
              <a:rPr lang="en-GB" altLang="en-US" noProof="0" dirty="0" smtClean="0"/>
              <a:t>Learn more about marine environment</a:t>
            </a:r>
          </a:p>
          <a:p>
            <a:pPr lvl="1"/>
            <a:r>
              <a:rPr lang="en-GB" altLang="en-US" noProof="0" dirty="0" smtClean="0"/>
              <a:t>Be safe</a:t>
            </a:r>
          </a:p>
          <a:p>
            <a:pPr lvl="1"/>
            <a:endParaRPr lang="en-GB" altLang="en-US" noProof="0" dirty="0" smtClean="0"/>
          </a:p>
          <a:p>
            <a:pPr lvl="1"/>
            <a:endParaRPr lang="en-GB" altLang="en-US" noProof="0" dirty="0" smtClean="0"/>
          </a:p>
          <a:p>
            <a:pPr lvl="1"/>
            <a:endParaRPr lang="en-GB" altLang="en-US" noProof="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6698" y="893686"/>
            <a:ext cx="4970254" cy="4684183"/>
          </a:xfrm>
        </p:spPr>
      </p:pic>
    </p:spTree>
    <p:extLst>
      <p:ext uri="{BB962C8B-B14F-4D97-AF65-F5344CB8AC3E}">
        <p14:creationId xmlns:p14="http://schemas.microsoft.com/office/powerpoint/2010/main" val="178813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Quiz 2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noProof="0" dirty="0" smtClean="0"/>
              <a:t>What extra precautions should you take when diving a wreck?</a:t>
            </a:r>
          </a:p>
          <a:p>
            <a:pPr lvl="1"/>
            <a:r>
              <a:rPr lang="en-GB" altLang="en-US" noProof="0" dirty="0" smtClean="0"/>
              <a:t>Take a knife / line cutter</a:t>
            </a:r>
          </a:p>
          <a:p>
            <a:pPr lvl="1"/>
            <a:r>
              <a:rPr lang="en-GB" altLang="en-US" noProof="0" dirty="0" smtClean="0"/>
              <a:t>Ensure good buoyancy and finning techniques</a:t>
            </a:r>
          </a:p>
          <a:p>
            <a:r>
              <a:rPr lang="en-GB" altLang="en-US" noProof="0" dirty="0" smtClean="0"/>
              <a:t>What extra precaution should you take when conducting a night dive?</a:t>
            </a:r>
          </a:p>
          <a:p>
            <a:pPr lvl="1"/>
            <a:r>
              <a:rPr lang="en-GB" altLang="en-US" noProof="0" dirty="0" smtClean="0"/>
              <a:t>Take a torch and back-up light</a:t>
            </a:r>
            <a:endParaRPr lang="en-GB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1582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81713"/>
            <a:ext cx="4947390" cy="938719"/>
          </a:xfrm>
        </p:spPr>
        <p:txBody>
          <a:bodyPr/>
          <a:lstStyle/>
          <a:p>
            <a:r>
              <a:rPr lang="en-GB" noProof="0" dirty="0" smtClean="0"/>
              <a:t>Summary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236923"/>
            <a:ext cx="4947390" cy="5420380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noProof="0" dirty="0" smtClean="0"/>
              <a:t>Different </a:t>
            </a:r>
            <a:r>
              <a:rPr lang="en-GB" noProof="0" dirty="0" smtClean="0"/>
              <a:t>dive sites </a:t>
            </a:r>
          </a:p>
          <a:p>
            <a:pPr lvl="1"/>
            <a:r>
              <a:rPr lang="en-GB" altLang="en-US" noProof="0" dirty="0" smtClean="0"/>
              <a:t>Inland and sea diving</a:t>
            </a:r>
          </a:p>
          <a:p>
            <a:pPr lvl="1"/>
            <a:r>
              <a:rPr lang="en-GB" altLang="en-US" noProof="0" dirty="0" smtClean="0"/>
              <a:t>Local diving conditions</a:t>
            </a:r>
          </a:p>
          <a:p>
            <a:r>
              <a:rPr lang="en-GB" noProof="0" dirty="0" smtClean="0"/>
              <a:t>Different dive platforms </a:t>
            </a:r>
          </a:p>
          <a:p>
            <a:pPr lvl="1"/>
            <a:r>
              <a:rPr lang="en-GB" altLang="en-US" noProof="0" dirty="0" smtClean="0"/>
              <a:t>Shore and boat diving</a:t>
            </a:r>
          </a:p>
          <a:p>
            <a:r>
              <a:rPr lang="en-GB" noProof="0" dirty="0" smtClean="0"/>
              <a:t>Different </a:t>
            </a:r>
            <a:r>
              <a:rPr lang="en-GB" altLang="en-US" noProof="0" dirty="0" smtClean="0"/>
              <a:t>types of diving</a:t>
            </a:r>
          </a:p>
          <a:p>
            <a:pPr lvl="1"/>
            <a:r>
              <a:rPr lang="en-GB" altLang="en-US" noProof="0" dirty="0" smtClean="0"/>
              <a:t>Reef, wreck and night diving</a:t>
            </a:r>
          </a:p>
          <a:p>
            <a:r>
              <a:rPr lang="en-GB" altLang="en-US" noProof="0" dirty="0" smtClean="0"/>
              <a:t>Responsibilities</a:t>
            </a:r>
          </a:p>
          <a:p>
            <a:pPr lvl="1"/>
            <a:r>
              <a:rPr lang="en-GB" altLang="en-US" noProof="0" dirty="0" smtClean="0"/>
              <a:t>Marine conservation </a:t>
            </a:r>
          </a:p>
          <a:p>
            <a:pPr lvl="1"/>
            <a:r>
              <a:rPr lang="en-GB" altLang="en-US" noProof="0" dirty="0" smtClean="0"/>
              <a:t>Wreck protection</a:t>
            </a:r>
          </a:p>
          <a:p>
            <a:r>
              <a:rPr lang="en-GB" altLang="en-US" noProof="0" dirty="0" smtClean="0"/>
              <a:t>Know how to plan</a:t>
            </a:r>
          </a:p>
          <a:p>
            <a:pPr lvl="1"/>
            <a:r>
              <a:rPr lang="en-GB" altLang="en-US" noProof="0" dirty="0" smtClean="0"/>
              <a:t>Holiday diving </a:t>
            </a:r>
          </a:p>
          <a:p>
            <a:pPr lvl="1"/>
            <a:r>
              <a:rPr lang="en-GB" altLang="en-US" noProof="0" dirty="0" smtClean="0"/>
              <a:t>Skill progression </a:t>
            </a:r>
          </a:p>
        </p:txBody>
      </p:sp>
      <p:sp>
        <p:nvSpPr>
          <p:cNvPr id="9" name="Text Placeholder 29"/>
          <p:cNvSpPr txBox="1">
            <a:spLocks/>
          </p:cNvSpPr>
          <p:nvPr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9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1608</TotalTime>
  <Words>886</Words>
  <Application>Microsoft Office PowerPoint</Application>
  <PresentationFormat>On-screen Show (4:3)</PresentationFormat>
  <Paragraphs>265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BSAC VA template</vt:lpstr>
      <vt:lpstr>Enjoying your diving</vt:lpstr>
      <vt:lpstr>Module content</vt:lpstr>
      <vt:lpstr>Diving at inland sites</vt:lpstr>
      <vt:lpstr>Diving at inland sites (2)</vt:lpstr>
      <vt:lpstr>Diving in the sea</vt:lpstr>
      <vt:lpstr>Diving in the sea (2)</vt:lpstr>
      <vt:lpstr>Shore diving</vt:lpstr>
      <vt:lpstr>Small boat diving</vt:lpstr>
      <vt:lpstr>Diving from a RIB</vt:lpstr>
      <vt:lpstr>Diving from a small hard boat</vt:lpstr>
      <vt:lpstr>Diving from a live-aboard boat</vt:lpstr>
      <vt:lpstr>Diving from a live-aboard boat (2)</vt:lpstr>
      <vt:lpstr>Quiz 1</vt:lpstr>
      <vt:lpstr>Reef diving</vt:lpstr>
      <vt:lpstr>Marine conservation</vt:lpstr>
      <vt:lpstr>Wreck diving</vt:lpstr>
      <vt:lpstr>BSAC wreck-diving policy</vt:lpstr>
      <vt:lpstr>Night diving</vt:lpstr>
      <vt:lpstr>Holiday diving</vt:lpstr>
      <vt:lpstr>Holiday snorkelling</vt:lpstr>
      <vt:lpstr>Progressing your diving</vt:lpstr>
      <vt:lpstr>Expedition diving</vt:lpstr>
      <vt:lpstr>Quiz 2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Watson Jim</cp:lastModifiedBy>
  <cp:revision>76</cp:revision>
  <cp:lastPrinted>2017-06-03T05:19:52Z</cp:lastPrinted>
  <dcterms:created xsi:type="dcterms:W3CDTF">2017-05-21T08:18:40Z</dcterms:created>
  <dcterms:modified xsi:type="dcterms:W3CDTF">2017-08-14T08:31:55Z</dcterms:modified>
</cp:coreProperties>
</file>