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5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B39F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30" autoAdjust="0"/>
    <p:restoredTop sz="79001" autoAdjust="0"/>
  </p:normalViewPr>
  <p:slideViewPr>
    <p:cSldViewPr snapToGrid="0" snapToObjects="1">
      <p:cViewPr>
        <p:scale>
          <a:sx n="120" d="100"/>
          <a:sy n="120" d="100"/>
        </p:scale>
        <p:origin x="-1374" y="0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96D4C-04C4-2347-9372-73DC62AC32BE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6F794-7043-AD44-A341-912A462FF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4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6F794-7043-AD44-A341-912A462FFD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95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OT4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OT4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99504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54301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OT4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Ocean Diver  |  OT4 Dive planning</a:t>
            </a:r>
          </a:p>
          <a:p>
            <a:pPr algn="l" rtl="0"/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OT4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50" r:id="rId1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8708" y="-278296"/>
            <a:ext cx="10660391" cy="7136295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2132826"/>
            <a:ext cx="4101357" cy="832586"/>
          </a:xfrm>
        </p:spPr>
        <p:txBody>
          <a:bodyPr/>
          <a:lstStyle/>
          <a:p>
            <a:r>
              <a:rPr lang="en-US" dirty="0" smtClean="0"/>
              <a:t>Ocean Diver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2978380"/>
            <a:ext cx="7070609" cy="784830"/>
          </a:xfrm>
        </p:spPr>
        <p:txBody>
          <a:bodyPr/>
          <a:lstStyle/>
          <a:p>
            <a:r>
              <a:rPr lang="en-US" dirty="0" smtClean="0"/>
              <a:t>Dive planning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Module OT4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03026" y="-278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414029"/>
          </a:xfrm>
        </p:spPr>
        <p:txBody>
          <a:bodyPr/>
          <a:lstStyle/>
          <a:p>
            <a:r>
              <a:rPr lang="en-GB" altLang="en-US" dirty="0" smtClean="0"/>
              <a:t>The practicalities of dive planning</a:t>
            </a:r>
          </a:p>
          <a:p>
            <a:pPr lvl="1"/>
            <a:r>
              <a:rPr lang="en-GB" altLang="en-US" dirty="0" smtClean="0"/>
              <a:t>Decompression planning</a:t>
            </a:r>
          </a:p>
          <a:p>
            <a:pPr lvl="1"/>
            <a:r>
              <a:rPr lang="en-GB" altLang="en-US" dirty="0" smtClean="0"/>
              <a:t>Dive instruments</a:t>
            </a:r>
          </a:p>
          <a:p>
            <a:pPr lvl="1"/>
            <a:r>
              <a:rPr lang="en-GB" altLang="en-US" dirty="0" smtClean="0"/>
              <a:t>Differences between tables and computers</a:t>
            </a:r>
          </a:p>
          <a:p>
            <a:pPr lvl="1"/>
            <a:r>
              <a:rPr lang="en-GB" altLang="en-US" dirty="0" smtClean="0"/>
              <a:t>Altitude and diving</a:t>
            </a:r>
          </a:p>
          <a:p>
            <a:pPr lvl="1"/>
            <a:r>
              <a:rPr lang="en-GB" altLang="en-US" dirty="0" smtClean="0"/>
              <a:t>Flying and diving</a:t>
            </a:r>
          </a:p>
          <a:p>
            <a:pPr lvl="1"/>
            <a:r>
              <a:rPr lang="en-GB" altLang="en-US" dirty="0" smtClean="0"/>
              <a:t>Oxygen toxicity limits</a:t>
            </a:r>
          </a:p>
          <a:p>
            <a:pPr lvl="1"/>
            <a:r>
              <a:rPr lang="en-GB" altLang="en-US" dirty="0" smtClean="0"/>
              <a:t>Gas consumption planning</a:t>
            </a:r>
          </a:p>
          <a:p>
            <a:endParaRPr lang="en-GB" dirty="0" smtClean="0"/>
          </a:p>
          <a:p>
            <a:pPr lvl="0"/>
            <a:endParaRPr lang="en-GB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8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Decompression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744327"/>
          </a:xfrm>
        </p:spPr>
        <p:txBody>
          <a:bodyPr>
            <a:normAutofit lnSpcReduction="10000"/>
          </a:bodyPr>
          <a:lstStyle/>
          <a:p>
            <a:r>
              <a:rPr lang="fr-FR" altLang="en-US" dirty="0" smtClean="0"/>
              <a:t>DCI </a:t>
            </a:r>
            <a:r>
              <a:rPr lang="fr-FR" altLang="en-US" dirty="0" err="1" smtClean="0"/>
              <a:t>avoidance</a:t>
            </a:r>
            <a:endParaRPr lang="fr-FR" altLang="en-US" dirty="0" smtClean="0"/>
          </a:p>
          <a:p>
            <a:pPr lvl="1"/>
            <a:r>
              <a:rPr lang="en-GB" altLang="en-US" dirty="0" smtClean="0"/>
              <a:t>Nitrogen management</a:t>
            </a:r>
          </a:p>
          <a:p>
            <a:pPr lvl="1"/>
            <a:r>
              <a:rPr lang="en-GB" altLang="en-US" dirty="0" smtClean="0"/>
              <a:t>Plan dive depth and duration</a:t>
            </a:r>
          </a:p>
          <a:p>
            <a:pPr lvl="1"/>
            <a:r>
              <a:rPr lang="en-GB" altLang="en-US" dirty="0" smtClean="0"/>
              <a:t>Use dive tables or computer</a:t>
            </a:r>
          </a:p>
          <a:p>
            <a:r>
              <a:rPr lang="en-US" altLang="en-US" dirty="0" smtClean="0"/>
              <a:t>Using nitrox</a:t>
            </a:r>
          </a:p>
          <a:p>
            <a:pPr lvl="1"/>
            <a:r>
              <a:rPr lang="en-US" altLang="en-US" dirty="0" smtClean="0"/>
              <a:t>Less nitrogen means reduced risk of DCI</a:t>
            </a:r>
          </a:p>
          <a:p>
            <a:pPr lvl="1"/>
            <a:r>
              <a:rPr lang="en-US" altLang="en-US" dirty="0" smtClean="0"/>
              <a:t>Ocean Divers may use nitrox mixes up to 36%</a:t>
            </a:r>
          </a:p>
          <a:p>
            <a:r>
              <a:rPr lang="en-GB" altLang="en-US" dirty="0" smtClean="0"/>
              <a:t>Dive tables</a:t>
            </a:r>
          </a:p>
          <a:p>
            <a:pPr lvl="1"/>
            <a:r>
              <a:rPr lang="en-US" altLang="en-US" dirty="0" smtClean="0"/>
              <a:t>Understanding the principles of BSAC tables will help you understand dive computers 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7041" y="774702"/>
            <a:ext cx="1891893" cy="2936688"/>
          </a:xfrm>
          <a:effectLst>
            <a:outerShdw blurRad="508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7041" y="3973092"/>
            <a:ext cx="1808920" cy="1982822"/>
          </a:xfrm>
        </p:spPr>
      </p:pic>
    </p:spTree>
    <p:extLst>
      <p:ext uri="{BB962C8B-B14F-4D97-AF65-F5344CB8AC3E}">
        <p14:creationId xmlns:p14="http://schemas.microsoft.com/office/powerpoint/2010/main" val="72603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Dive tables –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5002511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Depth</a:t>
            </a:r>
          </a:p>
          <a:p>
            <a:pPr lvl="1"/>
            <a:r>
              <a:rPr lang="en-US" altLang="en-US" dirty="0" smtClean="0"/>
              <a:t>Deepest depth reached during the dive in </a:t>
            </a:r>
            <a:r>
              <a:rPr lang="en-US" altLang="en-US" dirty="0" err="1" smtClean="0"/>
              <a:t>metres</a:t>
            </a:r>
            <a:endParaRPr lang="en-US" altLang="en-US" dirty="0" smtClean="0"/>
          </a:p>
          <a:p>
            <a:r>
              <a:rPr lang="en-US" altLang="en-US" dirty="0" smtClean="0"/>
              <a:t>Descent rate</a:t>
            </a:r>
          </a:p>
          <a:p>
            <a:pPr lvl="1"/>
            <a:r>
              <a:rPr lang="en-US" altLang="en-US" dirty="0" smtClean="0"/>
              <a:t>Maximum is 30m/minute</a:t>
            </a:r>
          </a:p>
          <a:p>
            <a:r>
              <a:rPr lang="en-US" altLang="en-US" dirty="0" smtClean="0"/>
              <a:t>Ascent rate</a:t>
            </a:r>
          </a:p>
          <a:p>
            <a:pPr lvl="1"/>
            <a:r>
              <a:rPr lang="en-US" altLang="en-US" dirty="0" smtClean="0"/>
              <a:t>Maximum is 15m/minute up to 6m</a:t>
            </a:r>
          </a:p>
          <a:p>
            <a:pPr lvl="1"/>
            <a:r>
              <a:rPr lang="en-US" altLang="en-US" dirty="0" smtClean="0"/>
              <a:t>Take one minute from 6m to the surface</a:t>
            </a:r>
          </a:p>
          <a:p>
            <a:r>
              <a:rPr lang="en-US" altLang="en-US" dirty="0" smtClean="0"/>
              <a:t>Ascent check depth</a:t>
            </a:r>
          </a:p>
          <a:p>
            <a:pPr lvl="1"/>
            <a:r>
              <a:rPr lang="en-US" altLang="en-US" dirty="0" smtClean="0"/>
              <a:t>At 6m pause to check dive time and depth</a:t>
            </a:r>
          </a:p>
          <a:p>
            <a:r>
              <a:rPr lang="en-US" altLang="en-US" dirty="0" smtClean="0"/>
              <a:t>Dive time</a:t>
            </a:r>
          </a:p>
          <a:p>
            <a:pPr lvl="1"/>
            <a:r>
              <a:rPr lang="en-US" altLang="en-US" dirty="0" smtClean="0"/>
              <a:t>From leaving surface, to arriving at 6m</a:t>
            </a:r>
            <a:endParaRPr lang="en-US" altLang="en-US" dirty="0"/>
          </a:p>
        </p:txBody>
      </p:sp>
      <p:grpSp>
        <p:nvGrpSpPr>
          <p:cNvPr id="6" name="Group 2057"/>
          <p:cNvGrpSpPr>
            <a:grpSpLocks/>
          </p:cNvGrpSpPr>
          <p:nvPr/>
        </p:nvGrpSpPr>
        <p:grpSpPr bwMode="auto">
          <a:xfrm>
            <a:off x="5628042" y="3963988"/>
            <a:ext cx="3200400" cy="1306195"/>
            <a:chOff x="3120" y="2160"/>
            <a:chExt cx="2400" cy="968"/>
          </a:xfrm>
        </p:grpSpPr>
        <p:sp>
          <p:nvSpPr>
            <p:cNvPr id="7" name="Freeform 2058"/>
            <p:cNvSpPr>
              <a:spLocks/>
            </p:cNvSpPr>
            <p:nvPr/>
          </p:nvSpPr>
          <p:spPr bwMode="auto">
            <a:xfrm>
              <a:off x="3360" y="2168"/>
              <a:ext cx="1665" cy="960"/>
            </a:xfrm>
            <a:custGeom>
              <a:avLst/>
              <a:gdLst>
                <a:gd name="T0" fmla="*/ 0 w 1665"/>
                <a:gd name="T1" fmla="*/ 0 h 960"/>
                <a:gd name="T2" fmla="*/ 240 w 1665"/>
                <a:gd name="T3" fmla="*/ 960 h 960"/>
                <a:gd name="T4" fmla="*/ 1200 w 1665"/>
                <a:gd name="T5" fmla="*/ 960 h 960"/>
                <a:gd name="T6" fmla="*/ 1392 w 1665"/>
                <a:gd name="T7" fmla="*/ 192 h 960"/>
                <a:gd name="T8" fmla="*/ 1665 w 1665"/>
                <a:gd name="T9" fmla="*/ 0 h 960"/>
                <a:gd name="T10" fmla="*/ 0 w 1665"/>
                <a:gd name="T11" fmla="*/ 0 h 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65" h="960">
                  <a:moveTo>
                    <a:pt x="0" y="0"/>
                  </a:moveTo>
                  <a:lnTo>
                    <a:pt x="240" y="960"/>
                  </a:lnTo>
                  <a:lnTo>
                    <a:pt x="1200" y="960"/>
                  </a:lnTo>
                  <a:lnTo>
                    <a:pt x="1392" y="192"/>
                  </a:lnTo>
                  <a:lnTo>
                    <a:pt x="16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10" name="Freeform 2059"/>
            <p:cNvSpPr>
              <a:spLocks/>
            </p:cNvSpPr>
            <p:nvPr/>
          </p:nvSpPr>
          <p:spPr bwMode="auto">
            <a:xfrm>
              <a:off x="3120" y="2160"/>
              <a:ext cx="2400" cy="960"/>
            </a:xfrm>
            <a:custGeom>
              <a:avLst/>
              <a:gdLst>
                <a:gd name="T0" fmla="*/ 0 w 2400"/>
                <a:gd name="T1" fmla="*/ 0 h 960"/>
                <a:gd name="T2" fmla="*/ 240 w 2400"/>
                <a:gd name="T3" fmla="*/ 0 h 960"/>
                <a:gd name="T4" fmla="*/ 480 w 2400"/>
                <a:gd name="T5" fmla="*/ 960 h 960"/>
                <a:gd name="T6" fmla="*/ 1440 w 2400"/>
                <a:gd name="T7" fmla="*/ 960 h 960"/>
                <a:gd name="T8" fmla="*/ 1632 w 2400"/>
                <a:gd name="T9" fmla="*/ 192 h 960"/>
                <a:gd name="T10" fmla="*/ 1904 w 2400"/>
                <a:gd name="T11" fmla="*/ 0 h 960"/>
                <a:gd name="T12" fmla="*/ 2400 w 2400"/>
                <a:gd name="T13" fmla="*/ 8 h 9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00" h="960">
                  <a:moveTo>
                    <a:pt x="0" y="0"/>
                  </a:moveTo>
                  <a:lnTo>
                    <a:pt x="240" y="0"/>
                  </a:lnTo>
                  <a:lnTo>
                    <a:pt x="480" y="960"/>
                  </a:lnTo>
                  <a:lnTo>
                    <a:pt x="1440" y="960"/>
                  </a:lnTo>
                  <a:lnTo>
                    <a:pt x="1632" y="192"/>
                  </a:lnTo>
                  <a:lnTo>
                    <a:pt x="1904" y="0"/>
                  </a:lnTo>
                  <a:lnTo>
                    <a:pt x="2400" y="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</p:grpSp>
      <p:grpSp>
        <p:nvGrpSpPr>
          <p:cNvPr id="11" name="Group 2061"/>
          <p:cNvGrpSpPr>
            <a:grpSpLocks/>
          </p:cNvGrpSpPr>
          <p:nvPr/>
        </p:nvGrpSpPr>
        <p:grpSpPr bwMode="auto">
          <a:xfrm>
            <a:off x="5628042" y="1677988"/>
            <a:ext cx="3200400" cy="1295400"/>
            <a:chOff x="3120" y="2160"/>
            <a:chExt cx="2400" cy="960"/>
          </a:xfrm>
        </p:grpSpPr>
        <p:sp>
          <p:nvSpPr>
            <p:cNvPr id="12" name="Freeform 2062"/>
            <p:cNvSpPr>
              <a:spLocks/>
            </p:cNvSpPr>
            <p:nvPr/>
          </p:nvSpPr>
          <p:spPr bwMode="auto">
            <a:xfrm>
              <a:off x="3360" y="2160"/>
              <a:ext cx="1665" cy="960"/>
            </a:xfrm>
            <a:custGeom>
              <a:avLst/>
              <a:gdLst>
                <a:gd name="T0" fmla="*/ 0 w 1665"/>
                <a:gd name="T1" fmla="*/ 0 h 960"/>
                <a:gd name="T2" fmla="*/ 240 w 1665"/>
                <a:gd name="T3" fmla="*/ 960 h 960"/>
                <a:gd name="T4" fmla="*/ 1200 w 1665"/>
                <a:gd name="T5" fmla="*/ 960 h 960"/>
                <a:gd name="T6" fmla="*/ 1392 w 1665"/>
                <a:gd name="T7" fmla="*/ 192 h 960"/>
                <a:gd name="T8" fmla="*/ 1665 w 1665"/>
                <a:gd name="T9" fmla="*/ 0 h 960"/>
                <a:gd name="T10" fmla="*/ 0 w 1665"/>
                <a:gd name="T11" fmla="*/ 0 h 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65" h="960">
                  <a:moveTo>
                    <a:pt x="0" y="0"/>
                  </a:moveTo>
                  <a:lnTo>
                    <a:pt x="240" y="960"/>
                  </a:lnTo>
                  <a:lnTo>
                    <a:pt x="1200" y="960"/>
                  </a:lnTo>
                  <a:lnTo>
                    <a:pt x="1392" y="192"/>
                  </a:lnTo>
                  <a:lnTo>
                    <a:pt x="16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13" name="Freeform 2063"/>
            <p:cNvSpPr>
              <a:spLocks/>
            </p:cNvSpPr>
            <p:nvPr/>
          </p:nvSpPr>
          <p:spPr bwMode="auto">
            <a:xfrm>
              <a:off x="3120" y="2160"/>
              <a:ext cx="2400" cy="960"/>
            </a:xfrm>
            <a:custGeom>
              <a:avLst/>
              <a:gdLst>
                <a:gd name="T0" fmla="*/ 0 w 2400"/>
                <a:gd name="T1" fmla="*/ 0 h 960"/>
                <a:gd name="T2" fmla="*/ 240 w 2400"/>
                <a:gd name="T3" fmla="*/ 0 h 960"/>
                <a:gd name="T4" fmla="*/ 480 w 2400"/>
                <a:gd name="T5" fmla="*/ 960 h 960"/>
                <a:gd name="T6" fmla="*/ 1440 w 2400"/>
                <a:gd name="T7" fmla="*/ 960 h 960"/>
                <a:gd name="T8" fmla="*/ 1632 w 2400"/>
                <a:gd name="T9" fmla="*/ 192 h 960"/>
                <a:gd name="T10" fmla="*/ 1904 w 2400"/>
                <a:gd name="T11" fmla="*/ 0 h 960"/>
                <a:gd name="T12" fmla="*/ 2400 w 2400"/>
                <a:gd name="T13" fmla="*/ 8 h 9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00" h="960">
                  <a:moveTo>
                    <a:pt x="0" y="0"/>
                  </a:moveTo>
                  <a:lnTo>
                    <a:pt x="240" y="0"/>
                  </a:lnTo>
                  <a:lnTo>
                    <a:pt x="480" y="960"/>
                  </a:lnTo>
                  <a:lnTo>
                    <a:pt x="1440" y="960"/>
                  </a:lnTo>
                  <a:lnTo>
                    <a:pt x="1632" y="192"/>
                  </a:lnTo>
                  <a:lnTo>
                    <a:pt x="1904" y="0"/>
                  </a:lnTo>
                  <a:lnTo>
                    <a:pt x="2400" y="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</p:grpSp>
      <p:sp>
        <p:nvSpPr>
          <p:cNvPr id="14" name="Freeform 2064"/>
          <p:cNvSpPr>
            <a:spLocks/>
          </p:cNvSpPr>
          <p:nvPr/>
        </p:nvSpPr>
        <p:spPr bwMode="auto">
          <a:xfrm>
            <a:off x="6009042" y="3963988"/>
            <a:ext cx="1728788" cy="1230313"/>
          </a:xfrm>
          <a:custGeom>
            <a:avLst/>
            <a:gdLst>
              <a:gd name="T0" fmla="*/ 0 w 1296"/>
              <a:gd name="T1" fmla="*/ 0 h 912"/>
              <a:gd name="T2" fmla="*/ 2147483646 w 1296"/>
              <a:gd name="T3" fmla="*/ 2147483646 h 912"/>
              <a:gd name="T4" fmla="*/ 2147483646 w 1296"/>
              <a:gd name="T5" fmla="*/ 2147483646 h 912"/>
              <a:gd name="T6" fmla="*/ 2147483646 w 1296"/>
              <a:gd name="T7" fmla="*/ 2147483646 h 9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96" h="912">
                <a:moveTo>
                  <a:pt x="0" y="0"/>
                </a:moveTo>
                <a:lnTo>
                  <a:pt x="240" y="912"/>
                </a:lnTo>
                <a:lnTo>
                  <a:pt x="1104" y="912"/>
                </a:lnTo>
                <a:lnTo>
                  <a:pt x="1296" y="192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15" name="Line 2065"/>
          <p:cNvSpPr>
            <a:spLocks noChangeShapeType="1"/>
          </p:cNvSpPr>
          <p:nvPr/>
        </p:nvSpPr>
        <p:spPr bwMode="auto">
          <a:xfrm>
            <a:off x="6085242" y="1677988"/>
            <a:ext cx="320675" cy="1295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777777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6" name="Line 2066"/>
          <p:cNvSpPr>
            <a:spLocks noChangeShapeType="1"/>
          </p:cNvSpPr>
          <p:nvPr/>
        </p:nvSpPr>
        <p:spPr bwMode="auto">
          <a:xfrm flipV="1">
            <a:off x="7456842" y="1906588"/>
            <a:ext cx="255588" cy="103663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777777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eaLnBrk="1" hangingPunct="1">
              <a:defRPr/>
            </a:pPr>
            <a:endParaRPr lang="en-US" dirty="0"/>
          </a:p>
        </p:txBody>
      </p:sp>
      <p:grpSp>
        <p:nvGrpSpPr>
          <p:cNvPr id="17" name="Group 2067"/>
          <p:cNvGrpSpPr>
            <a:grpSpLocks/>
          </p:cNvGrpSpPr>
          <p:nvPr/>
        </p:nvGrpSpPr>
        <p:grpSpPr bwMode="auto">
          <a:xfrm>
            <a:off x="6313842" y="2973392"/>
            <a:ext cx="1447800" cy="449263"/>
            <a:chOff x="3984" y="2160"/>
            <a:chExt cx="912" cy="283"/>
          </a:xfrm>
        </p:grpSpPr>
        <p:grpSp>
          <p:nvGrpSpPr>
            <p:cNvPr id="18" name="Group 2068"/>
            <p:cNvGrpSpPr>
              <a:grpSpLocks/>
            </p:cNvGrpSpPr>
            <p:nvPr/>
          </p:nvGrpSpPr>
          <p:grpSpPr bwMode="auto">
            <a:xfrm>
              <a:off x="3984" y="2248"/>
              <a:ext cx="912" cy="195"/>
              <a:chOff x="4272" y="2832"/>
              <a:chExt cx="1233" cy="229"/>
            </a:xfrm>
          </p:grpSpPr>
          <p:sp>
            <p:nvSpPr>
              <p:cNvPr id="20" name="Text Box 2069"/>
              <p:cNvSpPr txBox="1">
                <a:spLocks noChangeArrowheads="1"/>
              </p:cNvSpPr>
              <p:nvPr/>
            </p:nvSpPr>
            <p:spPr bwMode="auto">
              <a:xfrm>
                <a:off x="4272" y="2832"/>
                <a:ext cx="1233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defRPr/>
                </a:pPr>
                <a:r>
                  <a:rPr lang="en-US" altLang="en-US" sz="1400" b="0" i="0" dirty="0" smtClean="0">
                    <a:solidFill>
                      <a:schemeClr val="accent1"/>
                    </a:solidFill>
                  </a:rPr>
                  <a:t>Deepest depth</a:t>
                </a:r>
              </a:p>
            </p:txBody>
          </p:sp>
          <p:sp>
            <p:nvSpPr>
              <p:cNvPr id="21" name="Line 2070"/>
              <p:cNvSpPr>
                <a:spLocks noChangeShapeType="1"/>
              </p:cNvSpPr>
              <p:nvPr/>
            </p:nvSpPr>
            <p:spPr bwMode="auto">
              <a:xfrm>
                <a:off x="4321" y="2929"/>
                <a:ext cx="143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19" name="Line 2071"/>
            <p:cNvSpPr>
              <a:spLocks noChangeShapeType="1"/>
            </p:cNvSpPr>
            <p:nvPr/>
          </p:nvSpPr>
          <p:spPr bwMode="auto">
            <a:xfrm flipV="1">
              <a:off x="4368" y="2160"/>
              <a:ext cx="0" cy="123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  <p:grpSp>
        <p:nvGrpSpPr>
          <p:cNvPr id="22" name="Group 2072"/>
          <p:cNvGrpSpPr>
            <a:grpSpLocks/>
          </p:cNvGrpSpPr>
          <p:nvPr/>
        </p:nvGrpSpPr>
        <p:grpSpPr bwMode="auto">
          <a:xfrm>
            <a:off x="7837826" y="1808810"/>
            <a:ext cx="627811" cy="308846"/>
            <a:chOff x="4752" y="1520"/>
            <a:chExt cx="471" cy="229"/>
          </a:xfrm>
        </p:grpSpPr>
        <p:grpSp>
          <p:nvGrpSpPr>
            <p:cNvPr id="23" name="Group 2073"/>
            <p:cNvGrpSpPr>
              <a:grpSpLocks/>
            </p:cNvGrpSpPr>
            <p:nvPr/>
          </p:nvGrpSpPr>
          <p:grpSpPr bwMode="auto">
            <a:xfrm>
              <a:off x="4800" y="1520"/>
              <a:ext cx="423" cy="229"/>
              <a:chOff x="4992" y="3008"/>
              <a:chExt cx="423" cy="229"/>
            </a:xfrm>
          </p:grpSpPr>
          <p:sp>
            <p:nvSpPr>
              <p:cNvPr id="25" name="Text Box 2074"/>
              <p:cNvSpPr txBox="1">
                <a:spLocks noChangeArrowheads="1"/>
              </p:cNvSpPr>
              <p:nvPr/>
            </p:nvSpPr>
            <p:spPr bwMode="auto">
              <a:xfrm>
                <a:off x="5089" y="3008"/>
                <a:ext cx="326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40000"/>
                  </a:spcBef>
                  <a:defRPr/>
                </a:pPr>
                <a:r>
                  <a:rPr lang="en-US" altLang="en-US" sz="1400" b="0" i="0" dirty="0" smtClean="0">
                    <a:solidFill>
                      <a:schemeClr val="accent1"/>
                    </a:solidFill>
                  </a:rPr>
                  <a:t>6m</a:t>
                </a:r>
              </a:p>
            </p:txBody>
          </p:sp>
          <p:sp>
            <p:nvSpPr>
              <p:cNvPr id="26" name="Line 2075"/>
              <p:cNvSpPr>
                <a:spLocks noChangeShapeType="1"/>
              </p:cNvSpPr>
              <p:nvPr/>
            </p:nvSpPr>
            <p:spPr bwMode="auto">
              <a:xfrm>
                <a:off x="4992" y="3121"/>
                <a:ext cx="144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24" name="Line 2076"/>
            <p:cNvSpPr>
              <a:spLocks noChangeShapeType="1"/>
            </p:cNvSpPr>
            <p:nvPr/>
          </p:nvSpPr>
          <p:spPr bwMode="auto">
            <a:xfrm flipH="1">
              <a:off x="4752" y="1633"/>
              <a:ext cx="192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  <p:grpSp>
        <p:nvGrpSpPr>
          <p:cNvPr id="27" name="Group 2112"/>
          <p:cNvGrpSpPr>
            <a:grpSpLocks/>
          </p:cNvGrpSpPr>
          <p:nvPr/>
        </p:nvGrpSpPr>
        <p:grpSpPr bwMode="auto">
          <a:xfrm>
            <a:off x="5886729" y="3963989"/>
            <a:ext cx="1951113" cy="1766888"/>
            <a:chOff x="3792" y="2784"/>
            <a:chExt cx="1152" cy="1113"/>
          </a:xfrm>
        </p:grpSpPr>
        <p:grpSp>
          <p:nvGrpSpPr>
            <p:cNvPr id="28" name="Group 2106"/>
            <p:cNvGrpSpPr>
              <a:grpSpLocks/>
            </p:cNvGrpSpPr>
            <p:nvPr/>
          </p:nvGrpSpPr>
          <p:grpSpPr bwMode="auto">
            <a:xfrm>
              <a:off x="3984" y="3702"/>
              <a:ext cx="672" cy="195"/>
              <a:chOff x="4272" y="2832"/>
              <a:chExt cx="1233" cy="229"/>
            </a:xfrm>
          </p:grpSpPr>
          <p:sp>
            <p:nvSpPr>
              <p:cNvPr id="32" name="Text Box 2107"/>
              <p:cNvSpPr txBox="1">
                <a:spLocks noChangeArrowheads="1"/>
              </p:cNvSpPr>
              <p:nvPr/>
            </p:nvSpPr>
            <p:spPr bwMode="auto">
              <a:xfrm>
                <a:off x="4272" y="2832"/>
                <a:ext cx="1233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40000"/>
                  </a:spcBef>
                  <a:defRPr/>
                </a:pPr>
                <a:r>
                  <a:rPr lang="en-US" altLang="en-US" sz="1400" b="0" i="0" dirty="0" smtClean="0">
                    <a:solidFill>
                      <a:schemeClr val="accent1"/>
                    </a:solidFill>
                  </a:rPr>
                  <a:t>Dive time</a:t>
                </a:r>
              </a:p>
            </p:txBody>
          </p:sp>
          <p:sp>
            <p:nvSpPr>
              <p:cNvPr id="33" name="Line 2108"/>
              <p:cNvSpPr>
                <a:spLocks noChangeShapeType="1"/>
              </p:cNvSpPr>
              <p:nvPr/>
            </p:nvSpPr>
            <p:spPr bwMode="auto">
              <a:xfrm>
                <a:off x="4320" y="2929"/>
                <a:ext cx="145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29" name="Line 2109"/>
            <p:cNvSpPr>
              <a:spLocks noChangeShapeType="1"/>
            </p:cNvSpPr>
            <p:nvPr/>
          </p:nvSpPr>
          <p:spPr bwMode="auto">
            <a:xfrm flipV="1">
              <a:off x="3792" y="2784"/>
              <a:ext cx="0" cy="9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  <p:sp>
          <p:nvSpPr>
            <p:cNvPr id="30" name="Line 2110"/>
            <p:cNvSpPr>
              <a:spLocks noChangeShapeType="1"/>
            </p:cNvSpPr>
            <p:nvPr/>
          </p:nvSpPr>
          <p:spPr bwMode="auto">
            <a:xfrm flipV="1">
              <a:off x="4944" y="2928"/>
              <a:ext cx="0" cy="76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  <p:sp>
          <p:nvSpPr>
            <p:cNvPr id="31" name="Line 2111"/>
            <p:cNvSpPr>
              <a:spLocks noChangeShapeType="1"/>
            </p:cNvSpPr>
            <p:nvPr/>
          </p:nvSpPr>
          <p:spPr bwMode="auto">
            <a:xfrm>
              <a:off x="3792" y="3696"/>
              <a:ext cx="1152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  <p:grpSp>
        <p:nvGrpSpPr>
          <p:cNvPr id="34" name="Group 2113"/>
          <p:cNvGrpSpPr>
            <a:grpSpLocks/>
          </p:cNvGrpSpPr>
          <p:nvPr/>
        </p:nvGrpSpPr>
        <p:grpSpPr bwMode="auto">
          <a:xfrm>
            <a:off x="7914026" y="4105599"/>
            <a:ext cx="627811" cy="308846"/>
            <a:chOff x="4752" y="1528"/>
            <a:chExt cx="471" cy="229"/>
          </a:xfrm>
        </p:grpSpPr>
        <p:grpSp>
          <p:nvGrpSpPr>
            <p:cNvPr id="35" name="Group 2114"/>
            <p:cNvGrpSpPr>
              <a:grpSpLocks/>
            </p:cNvGrpSpPr>
            <p:nvPr/>
          </p:nvGrpSpPr>
          <p:grpSpPr bwMode="auto">
            <a:xfrm>
              <a:off x="4800" y="1528"/>
              <a:ext cx="423" cy="229"/>
              <a:chOff x="4992" y="3016"/>
              <a:chExt cx="423" cy="229"/>
            </a:xfrm>
          </p:grpSpPr>
          <p:sp>
            <p:nvSpPr>
              <p:cNvPr id="37" name="Text Box 2115"/>
              <p:cNvSpPr txBox="1">
                <a:spLocks noChangeArrowheads="1"/>
              </p:cNvSpPr>
              <p:nvPr/>
            </p:nvSpPr>
            <p:spPr bwMode="auto">
              <a:xfrm>
                <a:off x="5089" y="3016"/>
                <a:ext cx="326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b="1" i="1">
                    <a:solidFill>
                      <a:schemeClr val="accent2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40000"/>
                  </a:spcBef>
                  <a:defRPr/>
                </a:pPr>
                <a:r>
                  <a:rPr lang="en-US" altLang="en-US" sz="1400" b="0" i="0" dirty="0" smtClean="0">
                    <a:solidFill>
                      <a:schemeClr val="accent1"/>
                    </a:solidFill>
                  </a:rPr>
                  <a:t>6m</a:t>
                </a:r>
              </a:p>
            </p:txBody>
          </p:sp>
          <p:sp>
            <p:nvSpPr>
              <p:cNvPr id="38" name="Line 2116"/>
              <p:cNvSpPr>
                <a:spLocks noChangeShapeType="1"/>
              </p:cNvSpPr>
              <p:nvPr/>
            </p:nvSpPr>
            <p:spPr bwMode="auto">
              <a:xfrm>
                <a:off x="4992" y="3121"/>
                <a:ext cx="144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777777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eaLnBrk="1" hangingPunct="1">
                  <a:defRPr/>
                </a:pPr>
                <a:endParaRPr lang="en-US" dirty="0"/>
              </a:p>
            </p:txBody>
          </p:sp>
        </p:grpSp>
        <p:sp>
          <p:nvSpPr>
            <p:cNvPr id="36" name="Line 2117"/>
            <p:cNvSpPr>
              <a:spLocks noChangeShapeType="1"/>
            </p:cNvSpPr>
            <p:nvPr/>
          </p:nvSpPr>
          <p:spPr bwMode="auto">
            <a:xfrm flipH="1">
              <a:off x="4752" y="1633"/>
              <a:ext cx="192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6294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Dive tables – tissue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867835" cy="4690539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Current tissue code (CTC)</a:t>
            </a:r>
          </a:p>
          <a:p>
            <a:pPr lvl="1"/>
            <a:r>
              <a:rPr lang="en-US" altLang="en-US" dirty="0" smtClean="0"/>
              <a:t>Represents your current nitrogen saturation</a:t>
            </a:r>
          </a:p>
          <a:p>
            <a:pPr lvl="1"/>
            <a:r>
              <a:rPr lang="en-US" altLang="en-US" dirty="0" smtClean="0"/>
              <a:t>Starting point for dive planning</a:t>
            </a:r>
          </a:p>
          <a:p>
            <a:r>
              <a:rPr lang="en-US" altLang="en-US" dirty="0" smtClean="0"/>
              <a:t>Surfacing code (SC)</a:t>
            </a:r>
          </a:p>
          <a:p>
            <a:pPr lvl="1"/>
            <a:r>
              <a:rPr lang="en-US" altLang="en-US" dirty="0" smtClean="0"/>
              <a:t>Represents your nitrogen saturation at end of dive</a:t>
            </a:r>
          </a:p>
          <a:p>
            <a:r>
              <a:rPr lang="en-US" altLang="en-US" dirty="0" smtClean="0"/>
              <a:t>On the surface after a dive</a:t>
            </a:r>
          </a:p>
          <a:p>
            <a:pPr lvl="1"/>
            <a:r>
              <a:rPr lang="en-US" altLang="en-US" dirty="0" smtClean="0"/>
              <a:t>Continued ‘off-gassing’ reduces tissue nitrogen loading</a:t>
            </a:r>
          </a:p>
          <a:p>
            <a:pPr lvl="1"/>
            <a:r>
              <a:rPr lang="en-US" altLang="en-US" dirty="0" smtClean="0"/>
              <a:t>Surface interval reduces CTC</a:t>
            </a:r>
          </a:p>
          <a:p>
            <a:pPr lvl="1"/>
            <a:r>
              <a:rPr lang="en-US" altLang="en-US" dirty="0" smtClean="0"/>
              <a:t>Gives new CTC for a second dive</a:t>
            </a:r>
            <a:endParaRPr lang="en-US" altLang="en-US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538788" y="2438400"/>
            <a:ext cx="3313112" cy="1219200"/>
            <a:chOff x="3264" y="1968"/>
            <a:chExt cx="2087" cy="858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696" y="1968"/>
              <a:ext cx="1252" cy="858"/>
            </a:xfrm>
            <a:custGeom>
              <a:avLst/>
              <a:gdLst>
                <a:gd name="T0" fmla="*/ 0 w 1468"/>
                <a:gd name="T1" fmla="*/ 0 h 865"/>
                <a:gd name="T2" fmla="*/ 81 w 1468"/>
                <a:gd name="T3" fmla="*/ 819 h 865"/>
                <a:gd name="T4" fmla="*/ 477 w 1468"/>
                <a:gd name="T5" fmla="*/ 830 h 865"/>
                <a:gd name="T6" fmla="*/ 556 w 1468"/>
                <a:gd name="T7" fmla="*/ 167 h 865"/>
                <a:gd name="T8" fmla="*/ 663 w 1468"/>
                <a:gd name="T9" fmla="*/ 0 h 865"/>
                <a:gd name="T10" fmla="*/ 0 w 1468"/>
                <a:gd name="T11" fmla="*/ 0 h 8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68" h="865">
                  <a:moveTo>
                    <a:pt x="0" y="0"/>
                  </a:moveTo>
                  <a:lnTo>
                    <a:pt x="179" y="854"/>
                  </a:lnTo>
                  <a:lnTo>
                    <a:pt x="1058" y="865"/>
                  </a:lnTo>
                  <a:lnTo>
                    <a:pt x="1233" y="172"/>
                  </a:lnTo>
                  <a:lnTo>
                    <a:pt x="1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3264" y="1968"/>
              <a:ext cx="4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3878" y="2825"/>
              <a:ext cx="7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942" y="1968"/>
              <a:ext cx="4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843588" y="1600200"/>
            <a:ext cx="717550" cy="858838"/>
            <a:chOff x="1869" y="2016"/>
            <a:chExt cx="556" cy="528"/>
          </a:xfrm>
        </p:grpSpPr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1869" y="2016"/>
              <a:ext cx="556" cy="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defRPr/>
              </a:pPr>
              <a:r>
                <a:rPr lang="en-US" altLang="en-US" sz="2000" i="0" dirty="0" smtClean="0">
                  <a:solidFill>
                    <a:schemeClr val="accent1"/>
                  </a:solidFill>
                </a:rPr>
                <a:t>CTC</a:t>
              </a: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2161" y="2304"/>
              <a:ext cx="0" cy="2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7900988" y="1600200"/>
            <a:ext cx="547687" cy="858838"/>
            <a:chOff x="3417" y="2016"/>
            <a:chExt cx="425" cy="528"/>
          </a:xfrm>
        </p:grpSpPr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3417" y="2016"/>
              <a:ext cx="425" cy="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 b="1" i="1">
                  <a:solidFill>
                    <a:schemeClr val="accent2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defRPr/>
              </a:pPr>
              <a:r>
                <a:rPr lang="en-US" altLang="en-US" sz="2000" i="0" dirty="0" smtClean="0">
                  <a:solidFill>
                    <a:schemeClr val="accent1"/>
                  </a:solidFill>
                </a:rPr>
                <a:t>SC</a:t>
              </a: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3649" y="2304"/>
              <a:ext cx="0" cy="2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777777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1" hangingPunct="1">
                <a:defRPr/>
              </a:pPr>
              <a:endParaRPr lang="en-US" dirty="0"/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843588" y="4462462"/>
            <a:ext cx="3008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defRPr sz="2000" b="1">
                <a:solidFill>
                  <a:schemeClr val="accent2"/>
                </a:solidFill>
                <a:latin typeface="Arial" charset="0"/>
              </a:defRPr>
            </a:lvl1pPr>
            <a:lvl2pPr marL="190500" indent="-188913">
              <a:spcBef>
                <a:spcPct val="25000"/>
              </a:spcBef>
              <a:buFont typeface="CommonBullets" charset="0"/>
              <a:buChar char="!"/>
              <a:defRPr b="1">
                <a:solidFill>
                  <a:schemeClr val="tx1"/>
                </a:solidFill>
                <a:latin typeface="Arial" charset="0"/>
              </a:defRPr>
            </a:lvl2pPr>
            <a:lvl3pPr marL="476250" indent="-190500">
              <a:spcBef>
                <a:spcPct val="15000"/>
              </a:spcBef>
              <a:buFont typeface="CommonBullets" charset="0"/>
              <a:buChar char="#"/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60525" indent="-228600">
              <a:spcBef>
                <a:spcPct val="10000"/>
              </a:spcBef>
              <a:buChar char="–"/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79625" indent="-228600">
              <a:spcBef>
                <a:spcPct val="10000"/>
              </a:spcBef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368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940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512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90842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en-US" sz="1200" dirty="0">
                <a:solidFill>
                  <a:schemeClr val="accent1"/>
                </a:solidFill>
              </a:rPr>
              <a:t>Tissue Codes :     A   B   C   D   E   F   G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142163" y="5004153"/>
            <a:ext cx="1709737" cy="3048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98000">
                <a:srgbClr val="08B39F"/>
              </a:gs>
            </a:gsLst>
            <a:lin ang="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 sz="1200" dirty="0"/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5729691" y="5020554"/>
            <a:ext cx="1147750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777777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spcBef>
                <a:spcPct val="40000"/>
              </a:spcBef>
              <a:buSzTx/>
            </a:pPr>
            <a:r>
              <a:rPr lang="en-US" altLang="en-US" sz="1200" dirty="0">
                <a:solidFill>
                  <a:schemeClr val="accent1"/>
                </a:solidFill>
              </a:rPr>
              <a:t>Nitrogen Load</a:t>
            </a:r>
          </a:p>
        </p:txBody>
      </p:sp>
    </p:spTree>
    <p:extLst>
      <p:ext uri="{BB962C8B-B14F-4D97-AF65-F5344CB8AC3E}">
        <p14:creationId xmlns:p14="http://schemas.microsoft.com/office/powerpoint/2010/main" val="109660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9" grpId="0" autoUpdateAnimBg="0"/>
      <p:bldP spid="20" grpId="0" animBg="1"/>
      <p:bldP spid="2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93686"/>
            <a:ext cx="5814509" cy="515526"/>
          </a:xfrm>
        </p:spPr>
        <p:txBody>
          <a:bodyPr/>
          <a:lstStyle/>
          <a:p>
            <a:r>
              <a:rPr lang="en-GB" altLang="en-US" smtClean="0"/>
              <a:t>Dive tables – single dive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437529" cy="5034784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Ocean Divers</a:t>
            </a:r>
          </a:p>
          <a:p>
            <a:pPr lvl="1"/>
            <a:r>
              <a:rPr lang="en-US" altLang="en-US" dirty="0" smtClean="0"/>
              <a:t>Maximum depth 20 </a:t>
            </a:r>
            <a:r>
              <a:rPr lang="en-US" altLang="en-US" dirty="0" err="1" smtClean="0"/>
              <a:t>metres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No-stop dives for minimum risk – use the white zone</a:t>
            </a:r>
          </a:p>
          <a:p>
            <a:pPr lvl="1"/>
            <a:r>
              <a:rPr lang="en-US" altLang="en-US" dirty="0" smtClean="0"/>
              <a:t>Dive up to nitrox 36% , plan on air tables for minimum risk </a:t>
            </a:r>
          </a:p>
          <a:p>
            <a:pPr lvl="1"/>
            <a:r>
              <a:rPr lang="en-US" altLang="en-US" dirty="0" smtClean="0"/>
              <a:t>Table A for divers with a CTC of A</a:t>
            </a:r>
          </a:p>
          <a:p>
            <a:r>
              <a:rPr lang="en-GB" altLang="en-US" dirty="0" smtClean="0"/>
              <a:t>Example</a:t>
            </a:r>
          </a:p>
          <a:p>
            <a:pPr lvl="1"/>
            <a:r>
              <a:rPr lang="en-GB" altLang="en-US" dirty="0" smtClean="0"/>
              <a:t>D</a:t>
            </a:r>
            <a:r>
              <a:rPr lang="en-US" altLang="en-US" dirty="0" err="1" smtClean="0"/>
              <a:t>ive</a:t>
            </a:r>
            <a:r>
              <a:rPr lang="en-US" altLang="en-US" dirty="0" smtClean="0"/>
              <a:t> to 9m for 17 min.</a:t>
            </a:r>
          </a:p>
          <a:p>
            <a:pPr lvl="1"/>
            <a:r>
              <a:rPr lang="en-US" altLang="en-US" dirty="0" smtClean="0"/>
              <a:t>Surfacing code is B</a:t>
            </a:r>
          </a:p>
          <a:p>
            <a:pPr lvl="1"/>
            <a:r>
              <a:rPr lang="en-US" altLang="en-US" dirty="0" smtClean="0"/>
              <a:t>If time or depth between values use next longer time/next deeper depth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05930" y="1634100"/>
            <a:ext cx="3280872" cy="4192543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>
            <a:off x="5371802" y="2718181"/>
            <a:ext cx="940131" cy="994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 bwMode="auto">
          <a:xfrm>
            <a:off x="6311933" y="2657221"/>
            <a:ext cx="160020" cy="12192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6391943" y="2779141"/>
            <a:ext cx="2154" cy="44891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074797" y="2345635"/>
            <a:ext cx="1168841" cy="3085106"/>
          </a:xfrm>
          <a:prstGeom prst="rect">
            <a:avLst/>
          </a:prstGeom>
          <a:noFill/>
          <a:ln w="28575" cap="sq" cmpd="sng">
            <a:solidFill>
              <a:schemeClr val="accent1"/>
            </a:solidFill>
            <a:beve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791924" y="1820849"/>
            <a:ext cx="508883" cy="294198"/>
          </a:xfrm>
          <a:prstGeom prst="ellipse">
            <a:avLst/>
          </a:prstGeom>
          <a:noFill/>
          <a:ln w="25400" cap="sq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4603805" y="2115047"/>
            <a:ext cx="2188119" cy="1828800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49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Quiz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en-US" dirty="0" smtClean="0"/>
              <a:t>What is dive time?</a:t>
            </a:r>
          </a:p>
          <a:p>
            <a:pPr lvl="1"/>
            <a:r>
              <a:rPr lang="en-US" altLang="en-US" dirty="0" smtClean="0"/>
              <a:t>Time from leaving the surface, to arriving at 6m</a:t>
            </a:r>
          </a:p>
          <a:p>
            <a:r>
              <a:rPr lang="en-US" altLang="en-US" dirty="0" smtClean="0"/>
              <a:t>What is your surfacing code after your first dive of the day to 20m for 30 minutes?</a:t>
            </a:r>
          </a:p>
          <a:p>
            <a:pPr lvl="1"/>
            <a:r>
              <a:rPr lang="en-US" altLang="en-US" dirty="0" smtClean="0"/>
              <a:t>E</a:t>
            </a:r>
          </a:p>
          <a:p>
            <a:r>
              <a:rPr lang="en-US" altLang="en-US" dirty="0" smtClean="0"/>
              <a:t>What is your surfacing code after a first dive to 12m for 40 minutes?</a:t>
            </a:r>
          </a:p>
          <a:p>
            <a:pPr lvl="1"/>
            <a:r>
              <a:rPr lang="en-US" altLang="en-US" dirty="0" smtClean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3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Dive tables – surface interval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684494" cy="4862661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Surface interval table</a:t>
            </a:r>
          </a:p>
          <a:p>
            <a:r>
              <a:rPr lang="en-US" altLang="en-US" dirty="0" smtClean="0"/>
              <a:t>To find your CTC for a second dive</a:t>
            </a:r>
            <a:endParaRPr lang="en-GB" altLang="en-US" dirty="0" smtClean="0"/>
          </a:p>
          <a:p>
            <a:pPr lvl="1"/>
            <a:r>
              <a:rPr lang="en-US" altLang="en-US" dirty="0" smtClean="0"/>
              <a:t>Enter at your SC</a:t>
            </a:r>
            <a:endParaRPr lang="en-GB" altLang="en-US" dirty="0" smtClean="0"/>
          </a:p>
          <a:p>
            <a:pPr lvl="1"/>
            <a:r>
              <a:rPr lang="en-US" altLang="en-US" dirty="0" smtClean="0"/>
              <a:t>Move across to your surface interval</a:t>
            </a:r>
            <a:endParaRPr lang="en-GB" altLang="en-US" dirty="0" smtClean="0"/>
          </a:p>
          <a:p>
            <a:pPr lvl="1"/>
            <a:r>
              <a:rPr lang="en-US" altLang="en-US" dirty="0" smtClean="0"/>
              <a:t>Read new CTC from table</a:t>
            </a:r>
            <a:endParaRPr lang="en-GB" altLang="en-US" dirty="0" smtClean="0"/>
          </a:p>
          <a:p>
            <a:r>
              <a:rPr lang="en-US" altLang="en-US" dirty="0" smtClean="0"/>
              <a:t>Example</a:t>
            </a:r>
          </a:p>
          <a:p>
            <a:pPr lvl="1"/>
            <a:r>
              <a:rPr lang="en-US" altLang="en-US" dirty="0" smtClean="0"/>
              <a:t>SC = E</a:t>
            </a:r>
          </a:p>
          <a:p>
            <a:pPr lvl="1"/>
            <a:r>
              <a:rPr lang="en-US" altLang="en-US" dirty="0" smtClean="0"/>
              <a:t>Surface interval = 5 hours</a:t>
            </a:r>
            <a:endParaRPr lang="en-GB" altLang="en-US" dirty="0" smtClean="0"/>
          </a:p>
          <a:p>
            <a:pPr lvl="1"/>
            <a:r>
              <a:rPr lang="en-US" altLang="en-US" dirty="0" smtClean="0"/>
              <a:t>New CTC = B</a:t>
            </a:r>
          </a:p>
          <a:p>
            <a:pPr lvl="1"/>
            <a:r>
              <a:rPr lang="en-US" altLang="en-US" dirty="0" smtClean="0"/>
              <a:t>Use table B for planning</a:t>
            </a:r>
            <a:endParaRPr lang="en-GB" alt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67669" y="1901392"/>
            <a:ext cx="3744912" cy="2159875"/>
          </a:xfrm>
          <a:prstGeom prst="rect">
            <a:avLst/>
          </a:prstGeom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4619065" y="3408830"/>
            <a:ext cx="2842260" cy="7620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 bwMode="auto">
          <a:xfrm>
            <a:off x="7542288" y="3340250"/>
            <a:ext cx="160020" cy="12192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7417986" y="2996482"/>
            <a:ext cx="1" cy="343768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3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4183040" cy="515526"/>
          </a:xfrm>
        </p:spPr>
        <p:txBody>
          <a:bodyPr/>
          <a:lstStyle/>
          <a:p>
            <a:r>
              <a:rPr lang="en-US" smtClean="0"/>
              <a:t>Dive tables – repeat dive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2101068"/>
            <a:ext cx="3568890" cy="442256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Plan second dive shallower than first</a:t>
            </a:r>
          </a:p>
          <a:p>
            <a:pPr lvl="1"/>
            <a:r>
              <a:rPr lang="en-US" dirty="0" smtClean="0"/>
              <a:t>Select table that matches your CTC</a:t>
            </a:r>
          </a:p>
          <a:p>
            <a:pPr lvl="1"/>
            <a:r>
              <a:rPr lang="en-US" dirty="0" smtClean="0"/>
              <a:t>Select depth</a:t>
            </a:r>
          </a:p>
          <a:p>
            <a:pPr lvl="1"/>
            <a:r>
              <a:rPr lang="en-US" dirty="0" smtClean="0"/>
              <a:t>Read off dive time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CTC = C = Table C</a:t>
            </a:r>
          </a:p>
          <a:p>
            <a:pPr lvl="1"/>
            <a:r>
              <a:rPr lang="en-US" dirty="0" smtClean="0"/>
              <a:t>Want to dive to 15m</a:t>
            </a:r>
          </a:p>
          <a:p>
            <a:pPr lvl="1"/>
            <a:r>
              <a:rPr lang="en-US" dirty="0" smtClean="0"/>
              <a:t>Max dive time is 24 min</a:t>
            </a:r>
          </a:p>
          <a:p>
            <a:pPr lvl="1"/>
            <a:r>
              <a:rPr lang="en-US" dirty="0" smtClean="0"/>
              <a:t>Surface code will be F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604" y="1024915"/>
            <a:ext cx="3876086" cy="458082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>
            <a:off x="4540102" y="2488405"/>
            <a:ext cx="2306501" cy="0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 bwMode="auto">
          <a:xfrm>
            <a:off x="6846603" y="2400987"/>
            <a:ext cx="160020" cy="225851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  <a:tabLst/>
            </a:pPr>
            <a:endParaRPr kumimoji="0" lang="en-US" sz="44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6926613" y="2626838"/>
            <a:ext cx="0" cy="195875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48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Dive instruments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721395" cy="1833835"/>
          </a:xfrm>
        </p:spPr>
        <p:txBody>
          <a:bodyPr/>
          <a:lstStyle/>
          <a:p>
            <a:r>
              <a:rPr lang="en-US" altLang="en-US" dirty="0" smtClean="0"/>
              <a:t>To dive the plan made using tables you need</a:t>
            </a:r>
          </a:p>
          <a:p>
            <a:pPr lvl="1"/>
            <a:r>
              <a:rPr lang="en-GB" altLang="en-US" dirty="0" smtClean="0"/>
              <a:t>Depth gauge</a:t>
            </a:r>
          </a:p>
          <a:p>
            <a:pPr lvl="1"/>
            <a:r>
              <a:rPr lang="en-GB" altLang="en-US" dirty="0" smtClean="0"/>
              <a:t>Watch</a:t>
            </a:r>
          </a:p>
          <a:p>
            <a:pPr lvl="1"/>
            <a:r>
              <a:rPr lang="en-GB" altLang="en-US" dirty="0" smtClean="0"/>
              <a:t>Dive slate</a:t>
            </a:r>
          </a:p>
          <a:p>
            <a:pPr lvl="1"/>
            <a:r>
              <a:rPr lang="en-GB" altLang="en-US" dirty="0" smtClean="0"/>
              <a:t>Gas analyser (nitrox mixes)</a:t>
            </a:r>
          </a:p>
          <a:p>
            <a:r>
              <a:rPr lang="en-US" altLang="en-US" dirty="0" smtClean="0"/>
              <a:t>Plan the dive and dive the plan</a:t>
            </a:r>
            <a:endParaRPr lang="en-GB" altLang="en-US" dirty="0" smtClean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4316819" y="893686"/>
            <a:ext cx="4508426" cy="4684183"/>
          </a:xfrm>
        </p:spPr>
      </p:pic>
    </p:spTree>
    <p:extLst>
      <p:ext uri="{BB962C8B-B14F-4D97-AF65-F5344CB8AC3E}">
        <p14:creationId xmlns:p14="http://schemas.microsoft.com/office/powerpoint/2010/main" val="147039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Dive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753293" cy="1833835"/>
          </a:xfrm>
        </p:spPr>
        <p:txBody>
          <a:bodyPr/>
          <a:lstStyle/>
          <a:p>
            <a:r>
              <a:rPr lang="en-GB" altLang="en-US" dirty="0" smtClean="0"/>
              <a:t>Computer functions</a:t>
            </a:r>
          </a:p>
          <a:p>
            <a:pPr lvl="1"/>
            <a:r>
              <a:rPr lang="en-US" altLang="en-US" dirty="0" smtClean="0"/>
              <a:t>Calculate nitrogen loading</a:t>
            </a:r>
          </a:p>
          <a:p>
            <a:pPr lvl="1"/>
            <a:r>
              <a:rPr lang="en-US" altLang="en-US" dirty="0" smtClean="0"/>
              <a:t>Provide planning information (depth and time)</a:t>
            </a:r>
          </a:p>
          <a:p>
            <a:pPr lvl="1"/>
            <a:r>
              <a:rPr lang="en-US" altLang="en-US" dirty="0" smtClean="0"/>
              <a:t>Allow personal risk settings</a:t>
            </a:r>
          </a:p>
          <a:p>
            <a:pPr lvl="1"/>
            <a:r>
              <a:rPr lang="en-US" altLang="en-US" dirty="0" smtClean="0"/>
              <a:t>Record depth, time and temperature</a:t>
            </a:r>
          </a:p>
          <a:p>
            <a:pPr lvl="1"/>
            <a:r>
              <a:rPr lang="en-US" altLang="en-US" dirty="0" smtClean="0"/>
              <a:t>Give audible and screen warnings</a:t>
            </a:r>
          </a:p>
          <a:p>
            <a:pPr lvl="1"/>
            <a:r>
              <a:rPr lang="en-US" altLang="en-US" dirty="0" smtClean="0"/>
              <a:t>Log previous dives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3386" y="893686"/>
            <a:ext cx="4380835" cy="4684183"/>
          </a:xfrm>
        </p:spPr>
      </p:pic>
    </p:spTree>
    <p:extLst>
      <p:ext uri="{BB962C8B-B14F-4D97-AF65-F5344CB8AC3E}">
        <p14:creationId xmlns:p14="http://schemas.microsoft.com/office/powerpoint/2010/main" val="183501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6406180" cy="515526"/>
          </a:xfrm>
        </p:spPr>
        <p:txBody>
          <a:bodyPr/>
          <a:lstStyle/>
          <a:p>
            <a:r>
              <a:rPr lang="en-GB" altLang="en-US" smtClean="0"/>
              <a:t>Dive computers – dive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1" y="1677988"/>
            <a:ext cx="4320698" cy="4615236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dirty="0" smtClean="0"/>
              <a:t>Single dive planning</a:t>
            </a:r>
          </a:p>
          <a:p>
            <a:pPr lvl="1"/>
            <a:r>
              <a:rPr lang="en-GB" altLang="en-US" dirty="0" smtClean="0"/>
              <a:t>Read instruction manual</a:t>
            </a:r>
          </a:p>
          <a:p>
            <a:pPr lvl="1"/>
            <a:r>
              <a:rPr lang="en-GB" altLang="en-US" dirty="0" smtClean="0"/>
              <a:t>Switch on and select planning mode</a:t>
            </a:r>
          </a:p>
          <a:p>
            <a:pPr lvl="1"/>
            <a:r>
              <a:rPr lang="en-GB" altLang="en-US" dirty="0" smtClean="0"/>
              <a:t>Set planned depth and look up </a:t>
            </a:r>
            <a:br>
              <a:rPr lang="en-GB" altLang="en-US" dirty="0" smtClean="0"/>
            </a:br>
            <a:r>
              <a:rPr lang="en-GB" altLang="en-US" dirty="0" smtClean="0"/>
              <a:t>no-stop time</a:t>
            </a:r>
          </a:p>
          <a:p>
            <a:pPr lvl="1"/>
            <a:r>
              <a:rPr lang="en-GB" altLang="en-US" dirty="0" smtClean="0"/>
              <a:t>‘Little longer’ or </a:t>
            </a:r>
            <a:r>
              <a:rPr lang="en-GB" altLang="en-US" smtClean="0"/>
              <a:t>‘little deeper</a:t>
            </a:r>
            <a:r>
              <a:rPr lang="en-GB" altLang="en-US" dirty="0"/>
              <a:t>’</a:t>
            </a:r>
            <a:endParaRPr lang="en-GB" altLang="en-US" dirty="0" smtClean="0"/>
          </a:p>
          <a:p>
            <a:pPr lvl="1"/>
            <a:r>
              <a:rPr lang="en-GB" altLang="en-US" dirty="0" smtClean="0"/>
              <a:t>Use a slate to record the plan</a:t>
            </a:r>
          </a:p>
          <a:p>
            <a:r>
              <a:rPr lang="en-GB" altLang="en-US" dirty="0" smtClean="0"/>
              <a:t>Repeat dive planning</a:t>
            </a:r>
          </a:p>
          <a:p>
            <a:pPr lvl="1"/>
            <a:r>
              <a:rPr lang="en-GB" altLang="en-US" dirty="0" smtClean="0"/>
              <a:t>Computer knows surface interval</a:t>
            </a:r>
          </a:p>
          <a:p>
            <a:pPr lvl="1"/>
            <a:r>
              <a:rPr lang="en-GB" altLang="en-US" dirty="0" smtClean="0"/>
              <a:t>Repeat as single dive planning</a:t>
            </a:r>
          </a:p>
          <a:p>
            <a:pPr lvl="1"/>
            <a:r>
              <a:rPr lang="en-GB" altLang="en-US" dirty="0" smtClean="0"/>
              <a:t>Computers are linked to a single diver</a:t>
            </a:r>
          </a:p>
          <a:p>
            <a:r>
              <a:rPr lang="en-GB" altLang="en-US" dirty="0" smtClean="0"/>
              <a:t>Plan the dive and dive the plan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897" y="2235076"/>
            <a:ext cx="2997199" cy="30556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8148" y="2204802"/>
            <a:ext cx="3258695" cy="30556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8752" y="2203149"/>
            <a:ext cx="3091297" cy="3055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226" y="2073941"/>
            <a:ext cx="3320347" cy="37375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549" y="2203149"/>
            <a:ext cx="3178852" cy="314082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374328" y="3313332"/>
            <a:ext cx="1323535" cy="449580"/>
            <a:chOff x="7654263" y="4061460"/>
            <a:chExt cx="1323535" cy="449580"/>
          </a:xfrm>
        </p:grpSpPr>
        <p:sp>
          <p:nvSpPr>
            <p:cNvPr id="12" name="Oval 11"/>
            <p:cNvSpPr/>
            <p:nvPr/>
          </p:nvSpPr>
          <p:spPr bwMode="auto">
            <a:xfrm>
              <a:off x="7654263" y="4061460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72156" y="4147750"/>
              <a:ext cx="7056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i="0" dirty="0" smtClean="0">
                  <a:solidFill>
                    <a:srgbClr val="C00000"/>
                  </a:solidFill>
                </a:rPr>
                <a:t>PRESS</a:t>
              </a:r>
              <a:endParaRPr lang="en-US" sz="1200" b="0" i="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374328" y="3313332"/>
            <a:ext cx="1323535" cy="449580"/>
            <a:chOff x="7654263" y="4061460"/>
            <a:chExt cx="1323535" cy="449580"/>
          </a:xfrm>
        </p:grpSpPr>
        <p:sp>
          <p:nvSpPr>
            <p:cNvPr id="15" name="Oval 14"/>
            <p:cNvSpPr/>
            <p:nvPr/>
          </p:nvSpPr>
          <p:spPr bwMode="auto">
            <a:xfrm>
              <a:off x="7654263" y="4061460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272156" y="4147750"/>
              <a:ext cx="7056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i="0" dirty="0" smtClean="0">
                  <a:solidFill>
                    <a:srgbClr val="C00000"/>
                  </a:solidFill>
                </a:rPr>
                <a:t>PRESS</a:t>
              </a:r>
              <a:endParaRPr lang="en-US" sz="1200" b="0" i="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37263" y="2863752"/>
            <a:ext cx="741169" cy="946534"/>
            <a:chOff x="6888138" y="3671826"/>
            <a:chExt cx="741169" cy="946534"/>
          </a:xfrm>
        </p:grpSpPr>
        <p:sp>
          <p:nvSpPr>
            <p:cNvPr id="18" name="Oval 17"/>
            <p:cNvSpPr/>
            <p:nvPr/>
          </p:nvSpPr>
          <p:spPr bwMode="auto">
            <a:xfrm>
              <a:off x="7107310" y="3671826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6888138" y="4168780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12333" y="4383501"/>
            <a:ext cx="705642" cy="1087915"/>
            <a:chOff x="6131071" y="5191760"/>
            <a:chExt cx="705642" cy="1087915"/>
          </a:xfrm>
        </p:grpSpPr>
        <p:sp>
          <p:nvSpPr>
            <p:cNvPr id="21" name="Oval 20"/>
            <p:cNvSpPr/>
            <p:nvPr/>
          </p:nvSpPr>
          <p:spPr bwMode="auto">
            <a:xfrm>
              <a:off x="6222894" y="5191760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31071" y="6002676"/>
              <a:ext cx="7056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0" i="0" dirty="0" smtClean="0">
                  <a:solidFill>
                    <a:srgbClr val="C00000"/>
                  </a:solidFill>
                </a:rPr>
                <a:t>PRESS</a:t>
              </a:r>
              <a:endParaRPr lang="en-US" sz="1200" b="0" i="0" dirty="0">
                <a:solidFill>
                  <a:srgbClr val="C0000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6483892" y="5303520"/>
              <a:ext cx="0" cy="24384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523213" y="2895262"/>
            <a:ext cx="748780" cy="1046746"/>
            <a:chOff x="6869806" y="3685079"/>
            <a:chExt cx="748780" cy="1046746"/>
          </a:xfrm>
        </p:grpSpPr>
        <p:sp>
          <p:nvSpPr>
            <p:cNvPr id="25" name="Oval 24"/>
            <p:cNvSpPr/>
            <p:nvPr/>
          </p:nvSpPr>
          <p:spPr bwMode="auto">
            <a:xfrm>
              <a:off x="7096589" y="3685079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6869806" y="4194629"/>
              <a:ext cx="558659" cy="53719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525482" y="4512264"/>
            <a:ext cx="705642" cy="935515"/>
            <a:chOff x="4626867" y="5458533"/>
            <a:chExt cx="705642" cy="935515"/>
          </a:xfrm>
        </p:grpSpPr>
        <p:sp>
          <p:nvSpPr>
            <p:cNvPr id="28" name="Oval 27"/>
            <p:cNvSpPr/>
            <p:nvPr/>
          </p:nvSpPr>
          <p:spPr bwMode="auto">
            <a:xfrm>
              <a:off x="4718690" y="5458533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26867" y="6117049"/>
              <a:ext cx="7056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 dirty="0" smtClean="0">
                  <a:solidFill>
                    <a:srgbClr val="C00000"/>
                  </a:solidFill>
                </a:rPr>
                <a:t>PRESS</a:t>
              </a:r>
              <a:endParaRPr lang="en-US" sz="1200" b="0" i="0" dirty="0">
                <a:solidFill>
                  <a:srgbClr val="C00000"/>
                </a:solidFill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 flipV="1">
              <a:off x="4979688" y="5545758"/>
              <a:ext cx="0" cy="262905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6537263" y="2898909"/>
            <a:ext cx="748780" cy="1046746"/>
            <a:chOff x="6869806" y="3685079"/>
            <a:chExt cx="748780" cy="1046746"/>
          </a:xfrm>
        </p:grpSpPr>
        <p:sp>
          <p:nvSpPr>
            <p:cNvPr id="32" name="Oval 31"/>
            <p:cNvSpPr/>
            <p:nvPr/>
          </p:nvSpPr>
          <p:spPr bwMode="auto">
            <a:xfrm>
              <a:off x="7096589" y="3685079"/>
              <a:ext cx="521997" cy="449580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6869806" y="4194629"/>
              <a:ext cx="558659" cy="53719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SzTx/>
                <a:buFontTx/>
                <a:buNone/>
                <a:tabLst/>
              </a:pPr>
              <a:endPara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728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Tables versus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178595" cy="1833835"/>
          </a:xfrm>
        </p:spPr>
        <p:txBody>
          <a:bodyPr/>
          <a:lstStyle/>
          <a:p>
            <a:r>
              <a:rPr lang="en-GB" altLang="en-US" dirty="0" smtClean="0"/>
              <a:t>Different dive profiles</a:t>
            </a:r>
          </a:p>
          <a:p>
            <a:pPr lvl="1"/>
            <a:r>
              <a:rPr lang="en-US" altLang="en-US" dirty="0" smtClean="0"/>
              <a:t>Dive tables: ‘square’ profile based on maximum depth</a:t>
            </a:r>
          </a:p>
          <a:p>
            <a:pPr lvl="1"/>
            <a:r>
              <a:rPr lang="en-US" altLang="en-US" dirty="0" smtClean="0"/>
              <a:t>Dive computers: variable or multi-level profile </a:t>
            </a:r>
          </a:p>
          <a:p>
            <a:pPr lvl="1"/>
            <a:r>
              <a:rPr lang="en-US" altLang="en-US" dirty="0" smtClean="0"/>
              <a:t>Dive computers: more data in real time</a:t>
            </a:r>
          </a:p>
          <a:p>
            <a:endParaRPr lang="en-US" dirty="0"/>
          </a:p>
        </p:txBody>
      </p:sp>
      <p:grpSp>
        <p:nvGrpSpPr>
          <p:cNvPr id="7" name="Group 281"/>
          <p:cNvGrpSpPr>
            <a:grpSpLocks/>
          </p:cNvGrpSpPr>
          <p:nvPr/>
        </p:nvGrpSpPr>
        <p:grpSpPr bwMode="auto">
          <a:xfrm>
            <a:off x="5638800" y="1714500"/>
            <a:ext cx="3124200" cy="1143000"/>
            <a:chOff x="0" y="0"/>
            <a:chExt cx="3124200" cy="1143000"/>
          </a:xfrm>
        </p:grpSpPr>
        <p:sp>
          <p:nvSpPr>
            <p:cNvPr id="8" name="Shape 279"/>
            <p:cNvSpPr>
              <a:spLocks noChangeArrowheads="1"/>
            </p:cNvSpPr>
            <p:nvPr/>
          </p:nvSpPr>
          <p:spPr bwMode="auto">
            <a:xfrm>
              <a:off x="0" y="0"/>
              <a:ext cx="3124200" cy="114300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rgbClr val="195AA7"/>
                  </a:solidFill>
                  <a:latin typeface="Arial" charset="0"/>
                  <a:ea typeface="MS PGothic" charset="-128"/>
                  <a:cs typeface="ＭＳ Ｐゴシック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rgbClr val="195AA7"/>
                </a:buClr>
                <a:buSzPct val="100000"/>
                <a:buFont typeface="Lucida Grande" charset="0"/>
                <a:buChar char="●"/>
                <a:defRPr sz="20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SzPct val="100000"/>
                <a:buFont typeface="Arial" charset="0"/>
                <a:buChar char="○"/>
                <a:defRPr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Lucida Grande" charset="0"/>
                <a:buChar char="▪"/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sz="4400" dirty="0">
                <a:solidFill>
                  <a:schemeClr val="accent2"/>
                </a:solidFill>
              </a:endParaRPr>
            </a:p>
          </p:txBody>
        </p:sp>
        <p:pic>
          <p:nvPicPr>
            <p:cNvPr id="12" name="image.pd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00" y="457200"/>
              <a:ext cx="2641600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3" name="Shape 282"/>
          <p:cNvSpPr>
            <a:spLocks/>
          </p:cNvSpPr>
          <p:nvPr/>
        </p:nvSpPr>
        <p:spPr bwMode="auto">
          <a:xfrm>
            <a:off x="5791200" y="1700213"/>
            <a:ext cx="2705100" cy="10858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440" y="21600"/>
                </a:lnTo>
                <a:lnTo>
                  <a:pt x="6720" y="21600"/>
                </a:lnTo>
                <a:lnTo>
                  <a:pt x="7680" y="18189"/>
                </a:lnTo>
                <a:lnTo>
                  <a:pt x="11520" y="18189"/>
                </a:lnTo>
                <a:lnTo>
                  <a:pt x="13440" y="14779"/>
                </a:lnTo>
                <a:lnTo>
                  <a:pt x="15840" y="14779"/>
                </a:lnTo>
                <a:lnTo>
                  <a:pt x="16800" y="10232"/>
                </a:lnTo>
                <a:lnTo>
                  <a:pt x="21120" y="3411"/>
                </a:lnTo>
                <a:lnTo>
                  <a:pt x="21600" y="0"/>
                </a:lnTo>
              </a:path>
            </a:pathLst>
          </a:cu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en-US" dirty="0"/>
          </a:p>
        </p:txBody>
      </p:sp>
      <p:grpSp>
        <p:nvGrpSpPr>
          <p:cNvPr id="14" name="Group 287"/>
          <p:cNvGrpSpPr>
            <a:grpSpLocks/>
          </p:cNvGrpSpPr>
          <p:nvPr/>
        </p:nvGrpSpPr>
        <p:grpSpPr bwMode="auto">
          <a:xfrm>
            <a:off x="5638800" y="3025775"/>
            <a:ext cx="3124200" cy="1143000"/>
            <a:chOff x="0" y="0"/>
            <a:chExt cx="3124200" cy="1143000"/>
          </a:xfrm>
        </p:grpSpPr>
        <p:sp>
          <p:nvSpPr>
            <p:cNvPr id="15" name="Shape 284"/>
            <p:cNvSpPr>
              <a:spLocks noChangeArrowheads="1"/>
            </p:cNvSpPr>
            <p:nvPr/>
          </p:nvSpPr>
          <p:spPr bwMode="auto">
            <a:xfrm>
              <a:off x="0" y="0"/>
              <a:ext cx="3124200" cy="114300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rgbClr val="195AA7"/>
                  </a:solidFill>
                  <a:latin typeface="Arial" charset="0"/>
                  <a:ea typeface="MS PGothic" charset="-128"/>
                  <a:cs typeface="ＭＳ Ｐゴシック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rgbClr val="195AA7"/>
                </a:buClr>
                <a:buSzPct val="100000"/>
                <a:buFont typeface="Lucida Grande" charset="0"/>
                <a:buChar char="●"/>
                <a:defRPr sz="20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SzPct val="100000"/>
                <a:buFont typeface="Arial" charset="0"/>
                <a:buChar char="○"/>
                <a:defRPr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Lucida Grande" charset="0"/>
                <a:buChar char="▪"/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sz="4400" dirty="0">
                <a:solidFill>
                  <a:schemeClr val="accent2"/>
                </a:solidFill>
              </a:endParaRPr>
            </a:p>
          </p:txBody>
        </p:sp>
        <p:pic>
          <p:nvPicPr>
            <p:cNvPr id="16" name="image.pd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00" y="457200"/>
              <a:ext cx="2641600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sp>
          <p:nvSpPr>
            <p:cNvPr id="17" name="Shape 286"/>
            <p:cNvSpPr>
              <a:spLocks/>
            </p:cNvSpPr>
            <p:nvPr/>
          </p:nvSpPr>
          <p:spPr bwMode="auto">
            <a:xfrm>
              <a:off x="146050" y="0"/>
              <a:ext cx="2703513" cy="108585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0" y="21600"/>
                  </a:lnTo>
                  <a:lnTo>
                    <a:pt x="6720" y="21600"/>
                  </a:lnTo>
                  <a:lnTo>
                    <a:pt x="7680" y="18189"/>
                  </a:lnTo>
                  <a:lnTo>
                    <a:pt x="11520" y="18189"/>
                  </a:lnTo>
                  <a:lnTo>
                    <a:pt x="13440" y="14779"/>
                  </a:lnTo>
                  <a:lnTo>
                    <a:pt x="15840" y="14779"/>
                  </a:lnTo>
                  <a:lnTo>
                    <a:pt x="16800" y="10232"/>
                  </a:lnTo>
                  <a:lnTo>
                    <a:pt x="21120" y="3411"/>
                  </a:lnTo>
                  <a:lnTo>
                    <a:pt x="21600" y="0"/>
                  </a:lnTo>
                </a:path>
              </a:pathLst>
            </a:custGeom>
            <a:noFill/>
            <a:ln w="57150" cap="flat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</p:grpSp>
      <p:grpSp>
        <p:nvGrpSpPr>
          <p:cNvPr id="18" name="Group 291"/>
          <p:cNvGrpSpPr>
            <a:grpSpLocks/>
          </p:cNvGrpSpPr>
          <p:nvPr/>
        </p:nvGrpSpPr>
        <p:grpSpPr bwMode="auto">
          <a:xfrm>
            <a:off x="5638800" y="4338638"/>
            <a:ext cx="3124200" cy="1143000"/>
            <a:chOff x="0" y="0"/>
            <a:chExt cx="3124200" cy="1143000"/>
          </a:xfrm>
        </p:grpSpPr>
        <p:sp>
          <p:nvSpPr>
            <p:cNvPr id="19" name="Shape 288"/>
            <p:cNvSpPr>
              <a:spLocks noChangeArrowheads="1"/>
            </p:cNvSpPr>
            <p:nvPr/>
          </p:nvSpPr>
          <p:spPr bwMode="auto">
            <a:xfrm>
              <a:off x="0" y="0"/>
              <a:ext cx="3124200" cy="114300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ct val="35000"/>
                </a:spcBef>
                <a:buClr>
                  <a:schemeClr val="accent2"/>
                </a:buClr>
                <a:buSzPct val="100000"/>
                <a:defRPr sz="2400" b="1">
                  <a:solidFill>
                    <a:srgbClr val="195AA7"/>
                  </a:solidFill>
                  <a:latin typeface="Arial" charset="0"/>
                  <a:ea typeface="MS PGothic" charset="-128"/>
                  <a:cs typeface="ＭＳ Ｐゴシック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rgbClr val="195AA7"/>
                </a:buClr>
                <a:buSzPct val="100000"/>
                <a:buFont typeface="Lucida Grande" charset="0"/>
                <a:buChar char="●"/>
                <a:defRPr sz="20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Clr>
                  <a:srgbClr val="008000"/>
                </a:buClr>
                <a:buSzPct val="100000"/>
                <a:buFont typeface="Arial" charset="0"/>
                <a:buChar char="○"/>
                <a:defRPr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lnSpc>
                  <a:spcPct val="90000"/>
                </a:lnSpc>
                <a:spcBef>
                  <a:spcPct val="10000"/>
                </a:spcBef>
                <a:buClr>
                  <a:srgbClr val="993300"/>
                </a:buClr>
                <a:buFont typeface="Lucida Grande" charset="0"/>
                <a:buChar char="▪"/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spcBef>
                  <a:spcPct val="10000"/>
                </a:spcBef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sz="1400" b="1"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</a:pPr>
              <a:endParaRPr lang="en-US" altLang="en-US" sz="4400" dirty="0">
                <a:solidFill>
                  <a:schemeClr val="accent2"/>
                </a:solidFill>
              </a:endParaRPr>
            </a:p>
          </p:txBody>
        </p:sp>
        <p:pic>
          <p:nvPicPr>
            <p:cNvPr id="20" name="image.pd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00" y="457200"/>
              <a:ext cx="2641600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sp>
          <p:nvSpPr>
            <p:cNvPr id="21" name="Shape 290"/>
            <p:cNvSpPr>
              <a:spLocks/>
            </p:cNvSpPr>
            <p:nvPr/>
          </p:nvSpPr>
          <p:spPr bwMode="auto">
            <a:xfrm>
              <a:off x="119062" y="0"/>
              <a:ext cx="2705101" cy="108585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0" y="21600"/>
                  </a:lnTo>
                  <a:lnTo>
                    <a:pt x="6720" y="21600"/>
                  </a:lnTo>
                  <a:lnTo>
                    <a:pt x="7680" y="18189"/>
                  </a:lnTo>
                  <a:lnTo>
                    <a:pt x="11520" y="18189"/>
                  </a:lnTo>
                  <a:lnTo>
                    <a:pt x="13440" y="14779"/>
                  </a:lnTo>
                  <a:lnTo>
                    <a:pt x="15840" y="14779"/>
                  </a:lnTo>
                  <a:lnTo>
                    <a:pt x="16800" y="10232"/>
                  </a:lnTo>
                  <a:lnTo>
                    <a:pt x="21120" y="3411"/>
                  </a:lnTo>
                  <a:lnTo>
                    <a:pt x="21600" y="0"/>
                  </a:lnTo>
                </a:path>
              </a:pathLst>
            </a:custGeom>
            <a:noFill/>
            <a:ln w="57150" cap="flat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 dirty="0"/>
            </a:p>
          </p:txBody>
        </p:sp>
      </p:grpSp>
      <p:sp>
        <p:nvSpPr>
          <p:cNvPr id="22" name="Shape 293"/>
          <p:cNvSpPr>
            <a:spLocks/>
          </p:cNvSpPr>
          <p:nvPr/>
        </p:nvSpPr>
        <p:spPr bwMode="auto">
          <a:xfrm>
            <a:off x="5791200" y="3024188"/>
            <a:ext cx="2681288" cy="11001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47" y="21600"/>
                </a:lnTo>
                <a:lnTo>
                  <a:pt x="20897" y="21475"/>
                </a:lnTo>
                <a:lnTo>
                  <a:pt x="21562" y="2899"/>
                </a:lnTo>
                <a:lnTo>
                  <a:pt x="21600" y="218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en-US" dirty="0"/>
          </a:p>
        </p:txBody>
      </p:sp>
      <p:sp>
        <p:nvSpPr>
          <p:cNvPr id="23" name="Shape 295"/>
          <p:cNvSpPr>
            <a:spLocks/>
          </p:cNvSpPr>
          <p:nvPr/>
        </p:nvSpPr>
        <p:spPr bwMode="auto">
          <a:xfrm>
            <a:off x="5762625" y="4338638"/>
            <a:ext cx="2705100" cy="10858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440" y="21600"/>
                </a:lnTo>
                <a:lnTo>
                  <a:pt x="6720" y="21600"/>
                </a:lnTo>
                <a:lnTo>
                  <a:pt x="7680" y="18189"/>
                </a:lnTo>
                <a:lnTo>
                  <a:pt x="11520" y="18189"/>
                </a:lnTo>
                <a:lnTo>
                  <a:pt x="13440" y="14779"/>
                </a:lnTo>
                <a:lnTo>
                  <a:pt x="15840" y="14779"/>
                </a:lnTo>
                <a:lnTo>
                  <a:pt x="16800" y="10232"/>
                </a:lnTo>
                <a:lnTo>
                  <a:pt x="21120" y="3411"/>
                </a:lnTo>
                <a:lnTo>
                  <a:pt x="21600" y="0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Dive plans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298613"/>
          </a:xfrm>
        </p:spPr>
        <p:txBody>
          <a:bodyPr/>
          <a:lstStyle/>
          <a:p>
            <a:r>
              <a:rPr lang="en-US" altLang="en-US" dirty="0" smtClean="0"/>
              <a:t>Whether using tables or computers </a:t>
            </a:r>
          </a:p>
          <a:p>
            <a:pPr lvl="1"/>
            <a:r>
              <a:rPr lang="en-US" altLang="en-US" dirty="0" smtClean="0"/>
              <a:t>Do the deepest dive first </a:t>
            </a:r>
          </a:p>
          <a:p>
            <a:pPr lvl="1"/>
            <a:r>
              <a:rPr lang="en-US" altLang="en-US" dirty="0" smtClean="0"/>
              <a:t>Never push the limits of tables or computers</a:t>
            </a:r>
          </a:p>
          <a:p>
            <a:pPr lvl="1"/>
            <a:r>
              <a:rPr lang="en-US" altLang="en-US" dirty="0" smtClean="0"/>
              <a:t>Start deep and progress to the shallows</a:t>
            </a:r>
          </a:p>
          <a:p>
            <a:pPr lvl="1"/>
            <a:r>
              <a:rPr lang="en-US" altLang="en-US" dirty="0" smtClean="0"/>
              <a:t>BSAC tables allow for 3 dives in 24 hours</a:t>
            </a:r>
          </a:p>
          <a:p>
            <a:pPr lvl="1"/>
            <a:r>
              <a:rPr lang="en-GB" altLang="en-US" dirty="0" smtClean="0"/>
              <a:t>Computers may have similar limits</a:t>
            </a:r>
            <a:endParaRPr lang="en-US" altLang="en-US" dirty="0" smtClean="0"/>
          </a:p>
          <a:p>
            <a:r>
              <a:rPr lang="en-US" altLang="en-US" dirty="0" smtClean="0"/>
              <a:t>Buddies may have different profiles</a:t>
            </a:r>
          </a:p>
          <a:p>
            <a:pPr lvl="1"/>
            <a:r>
              <a:rPr lang="en-US" altLang="en-US" dirty="0" smtClean="0"/>
              <a:t>Adhere to the most conservative profile</a:t>
            </a:r>
            <a:endParaRPr lang="en-GB" altLang="en-US" dirty="0" smtClean="0"/>
          </a:p>
          <a:p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4158" b="-44158"/>
          <a:stretch/>
        </p:blipFill>
        <p:spPr>
          <a:xfrm>
            <a:off x="5617646" y="893763"/>
            <a:ext cx="3186112" cy="4684712"/>
          </a:xfrm>
          <a:noFill/>
        </p:spPr>
      </p:pic>
    </p:spTree>
    <p:extLst>
      <p:ext uri="{BB962C8B-B14F-4D97-AF65-F5344CB8AC3E}">
        <p14:creationId xmlns:p14="http://schemas.microsoft.com/office/powerpoint/2010/main" val="48426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5624" y="3562828"/>
            <a:ext cx="3186113" cy="213285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6987092" cy="938719"/>
          </a:xfrm>
        </p:spPr>
        <p:txBody>
          <a:bodyPr/>
          <a:lstStyle/>
          <a:p>
            <a:r>
              <a:rPr lang="en-US" altLang="en-US" dirty="0" smtClean="0"/>
              <a:t>Limitations of tables and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4927207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 smtClean="0"/>
              <a:t>Tables and computers </a:t>
            </a:r>
          </a:p>
          <a:p>
            <a:pPr lvl="1"/>
            <a:r>
              <a:rPr lang="en-GB" altLang="en-US" dirty="0" smtClean="0"/>
              <a:t>Both minimise risk of DCI but not infallible</a:t>
            </a:r>
          </a:p>
          <a:p>
            <a:r>
              <a:rPr lang="en-GB" altLang="en-US" dirty="0" smtClean="0"/>
              <a:t>DCI risk factors</a:t>
            </a:r>
          </a:p>
          <a:p>
            <a:pPr lvl="1"/>
            <a:r>
              <a:rPr lang="en-GB" altLang="en-US" dirty="0" smtClean="0"/>
              <a:t>Cold</a:t>
            </a:r>
          </a:p>
          <a:p>
            <a:pPr lvl="1"/>
            <a:r>
              <a:rPr lang="en-GB" altLang="en-US" dirty="0" smtClean="0"/>
              <a:t>Alcohol/drugs</a:t>
            </a:r>
          </a:p>
          <a:p>
            <a:pPr lvl="1"/>
            <a:r>
              <a:rPr lang="en-GB" altLang="en-US" dirty="0" smtClean="0"/>
              <a:t>Poor buoyancy control</a:t>
            </a:r>
          </a:p>
          <a:p>
            <a:pPr lvl="1"/>
            <a:r>
              <a:rPr lang="en-GB" altLang="en-US" dirty="0" smtClean="0"/>
              <a:t>‘Saw-tooth’ profiles</a:t>
            </a:r>
          </a:p>
          <a:p>
            <a:r>
              <a:rPr lang="en-GB" altLang="en-US" dirty="0" smtClean="0"/>
              <a:t>Individual susceptibility</a:t>
            </a:r>
          </a:p>
          <a:p>
            <a:pPr lvl="1"/>
            <a:r>
              <a:rPr lang="en-GB" altLang="en-US" dirty="0" smtClean="0"/>
              <a:t>Fitness</a:t>
            </a:r>
          </a:p>
          <a:p>
            <a:pPr lvl="1"/>
            <a:r>
              <a:rPr lang="en-GB" altLang="en-US" dirty="0" smtClean="0"/>
              <a:t>Exertion</a:t>
            </a:r>
          </a:p>
          <a:p>
            <a:pPr lvl="1"/>
            <a:r>
              <a:rPr lang="en-GB" altLang="en-US" dirty="0" smtClean="0"/>
              <a:t>Dehydration</a:t>
            </a:r>
          </a:p>
          <a:p>
            <a:pPr lvl="1"/>
            <a:r>
              <a:rPr lang="en-GB" altLang="en-US" dirty="0" smtClean="0"/>
              <a:t>Pre-dispositions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35625" y="1677988"/>
            <a:ext cx="1530350" cy="1601787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92975" y="1677988"/>
            <a:ext cx="1530350" cy="1601787"/>
          </a:xfrm>
        </p:spPr>
      </p:pic>
    </p:spTree>
    <p:extLst>
      <p:ext uri="{BB962C8B-B14F-4D97-AF65-F5344CB8AC3E}">
        <p14:creationId xmlns:p14="http://schemas.microsoft.com/office/powerpoint/2010/main" val="12501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96868"/>
            <a:ext cx="5271249" cy="515526"/>
          </a:xfrm>
        </p:spPr>
        <p:txBody>
          <a:bodyPr/>
          <a:lstStyle/>
          <a:p>
            <a:r>
              <a:rPr lang="en-GB" altLang="en-US" smtClean="0"/>
              <a:t>Altitude and diving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581170"/>
            <a:ext cx="5271248" cy="5786199"/>
          </a:xfrm>
        </p:spPr>
        <p:txBody>
          <a:bodyPr/>
          <a:lstStyle/>
          <a:p>
            <a:r>
              <a:rPr lang="en-GB" altLang="en-US" dirty="0" smtClean="0"/>
              <a:t>Table levels</a:t>
            </a:r>
          </a:p>
          <a:p>
            <a:pPr lvl="1"/>
            <a:r>
              <a:rPr lang="en-US" dirty="0" smtClean="0"/>
              <a:t>Level 1 tables for sea level</a:t>
            </a:r>
          </a:p>
          <a:p>
            <a:pPr lvl="1"/>
            <a:r>
              <a:rPr lang="en-US" dirty="0" smtClean="0"/>
              <a:t>Levels 2, 3 and 4 for altitude</a:t>
            </a:r>
          </a:p>
          <a:p>
            <a:pPr lvl="1"/>
            <a:r>
              <a:rPr lang="en-US" dirty="0" smtClean="0"/>
              <a:t>Require additional training</a:t>
            </a:r>
          </a:p>
          <a:p>
            <a:r>
              <a:rPr lang="en-US" dirty="0" smtClean="0"/>
              <a:t>When to use other levels</a:t>
            </a:r>
          </a:p>
          <a:p>
            <a:pPr lvl="1"/>
            <a:r>
              <a:rPr lang="en-GB" altLang="en-US" dirty="0" smtClean="0"/>
              <a:t>Travelling - hills and mountains</a:t>
            </a:r>
          </a:p>
          <a:p>
            <a:pPr lvl="1"/>
            <a:r>
              <a:rPr lang="en-GB" altLang="en-US" dirty="0" smtClean="0"/>
              <a:t>Living or diving at altitude</a:t>
            </a:r>
          </a:p>
          <a:p>
            <a:pPr lvl="1"/>
            <a:r>
              <a:rPr lang="en-GB" altLang="en-US" dirty="0" smtClean="0"/>
              <a:t>Inland sites in bad weather</a:t>
            </a:r>
          </a:p>
          <a:p>
            <a:pPr lvl="1"/>
            <a:r>
              <a:rPr lang="en-GB" altLang="en-US" dirty="0" smtClean="0"/>
              <a:t>Flying</a:t>
            </a:r>
          </a:p>
          <a:p>
            <a:r>
              <a:rPr lang="en-GB" altLang="en-US" dirty="0" smtClean="0"/>
              <a:t>Computers and altitude</a:t>
            </a:r>
          </a:p>
          <a:p>
            <a:pPr lvl="1"/>
            <a:r>
              <a:rPr lang="en-GB" altLang="en-US" dirty="0" smtClean="0"/>
              <a:t>Read instruction manual</a:t>
            </a:r>
          </a:p>
          <a:p>
            <a:pPr lvl="1"/>
            <a:endParaRPr lang="en-GB" altLang="en-US" dirty="0" smtClean="0"/>
          </a:p>
          <a:p>
            <a:endParaRPr lang="en-US" alt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702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Flying and diving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en-US" dirty="0" smtClean="0"/>
              <a:t>Flying before diving</a:t>
            </a:r>
          </a:p>
          <a:p>
            <a:pPr lvl="1"/>
            <a:r>
              <a:rPr lang="en-US" altLang="en-US" dirty="0" smtClean="0"/>
              <a:t>Tissues off-gas</a:t>
            </a:r>
          </a:p>
          <a:p>
            <a:pPr lvl="1"/>
            <a:r>
              <a:rPr lang="en-US" altLang="en-US" dirty="0" smtClean="0"/>
              <a:t>Stresses of flying</a:t>
            </a:r>
          </a:p>
          <a:p>
            <a:pPr lvl="1"/>
            <a:r>
              <a:rPr lang="en-US" altLang="en-US" dirty="0" smtClean="0"/>
              <a:t>Recover before diving - 10 hours minimum</a:t>
            </a:r>
          </a:p>
          <a:p>
            <a:r>
              <a:rPr lang="en-US" altLang="en-US" dirty="0" smtClean="0"/>
              <a:t>Flying after diving</a:t>
            </a:r>
          </a:p>
          <a:p>
            <a:pPr lvl="1"/>
            <a:r>
              <a:rPr lang="en-US" altLang="en-US" dirty="0" smtClean="0"/>
              <a:t>Increased level of off-gassing – DCI</a:t>
            </a:r>
          </a:p>
          <a:p>
            <a:pPr lvl="1"/>
            <a:r>
              <a:rPr lang="en-US" altLang="en-US" dirty="0" smtClean="0"/>
              <a:t>Stresses of flying</a:t>
            </a:r>
          </a:p>
          <a:p>
            <a:pPr lvl="1"/>
            <a:r>
              <a:rPr lang="en-US" altLang="en-US" dirty="0" smtClean="0"/>
              <a:t>Ensure long surface interval between last dive and flying</a:t>
            </a:r>
          </a:p>
          <a:p>
            <a:pPr lvl="1"/>
            <a:r>
              <a:rPr lang="en-US" altLang="en-US" dirty="0" smtClean="0"/>
              <a:t>Tables require CTC of A or B</a:t>
            </a:r>
          </a:p>
          <a:p>
            <a:pPr lvl="1"/>
            <a:r>
              <a:rPr lang="en-US" altLang="en-US" dirty="0" smtClean="0"/>
              <a:t>Computers – follow instructions</a:t>
            </a:r>
          </a:p>
          <a:p>
            <a:pPr lvl="1"/>
            <a:endParaRPr lang="en-US" altLang="en-US" dirty="0" smtClean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62393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Oxygen toxicity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1" y="1677988"/>
            <a:ext cx="3157870" cy="3760004"/>
          </a:xfrm>
        </p:spPr>
        <p:txBody>
          <a:bodyPr/>
          <a:lstStyle/>
          <a:p>
            <a:r>
              <a:rPr lang="en-US" altLang="en-US" dirty="0" smtClean="0"/>
              <a:t>Nitrox</a:t>
            </a:r>
          </a:p>
          <a:p>
            <a:pPr lvl="1"/>
            <a:r>
              <a:rPr lang="en-US" altLang="en-US" dirty="0" smtClean="0"/>
              <a:t>Reduces DCI risk but increases oxygen toxicity risk</a:t>
            </a:r>
          </a:p>
          <a:p>
            <a:pPr lvl="1"/>
            <a:r>
              <a:rPr lang="en-US" dirty="0" smtClean="0"/>
              <a:t>Ocean Diver should not exceed 20m</a:t>
            </a:r>
          </a:p>
          <a:p>
            <a:r>
              <a:rPr lang="en-US" altLang="en-US" dirty="0" smtClean="0"/>
              <a:t>Dive computer settings</a:t>
            </a:r>
          </a:p>
          <a:p>
            <a:pPr lvl="1"/>
            <a:r>
              <a:rPr lang="en-US" altLang="en-US" dirty="0" smtClean="0"/>
              <a:t>Set to air to reduce DCI risk</a:t>
            </a:r>
          </a:p>
          <a:p>
            <a:pPr lvl="1"/>
            <a:r>
              <a:rPr lang="en-US" altLang="en-US" dirty="0" smtClean="0"/>
              <a:t>Using nitrox setting increases dive time and increases DCI risk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51" r="-16451"/>
          <a:stretch/>
        </p:blipFill>
        <p:spPr>
          <a:xfrm>
            <a:off x="4670168" y="2858274"/>
            <a:ext cx="3678245" cy="2767631"/>
          </a:xfr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492" y="1677988"/>
            <a:ext cx="4597599" cy="6646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763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Gas consumption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 smtClean="0"/>
              <a:t>Gas planning</a:t>
            </a:r>
          </a:p>
          <a:p>
            <a:pPr lvl="1"/>
            <a:r>
              <a:rPr lang="en-GB" altLang="en-US" dirty="0" smtClean="0"/>
              <a:t>Ensure sufficient gas for the dive</a:t>
            </a:r>
          </a:p>
          <a:p>
            <a:pPr lvl="1"/>
            <a:r>
              <a:rPr lang="en-GB" altLang="en-US" dirty="0" smtClean="0"/>
              <a:t>Ensure good reserve</a:t>
            </a:r>
          </a:p>
          <a:p>
            <a:r>
              <a:rPr lang="en-GB" altLang="en-US" dirty="0" smtClean="0"/>
              <a:t>Rule of thirds</a:t>
            </a:r>
          </a:p>
          <a:p>
            <a:pPr lvl="1"/>
            <a:r>
              <a:rPr lang="en-US" altLang="en-US" dirty="0" smtClean="0"/>
              <a:t>Use one-third out</a:t>
            </a:r>
          </a:p>
          <a:p>
            <a:pPr lvl="1"/>
            <a:r>
              <a:rPr lang="en-US" altLang="en-US" dirty="0" smtClean="0"/>
              <a:t>Use one-third return</a:t>
            </a:r>
          </a:p>
          <a:p>
            <a:pPr lvl="1"/>
            <a:r>
              <a:rPr lang="en-US" altLang="en-US" dirty="0" smtClean="0"/>
              <a:t>Keep one-third in reserve</a:t>
            </a:r>
          </a:p>
          <a:p>
            <a:endParaRPr lang="en-GB" altLang="en-US" dirty="0" smtClean="0"/>
          </a:p>
          <a:p>
            <a:endParaRPr lang="en-GB" altLang="en-US" dirty="0" smtClean="0"/>
          </a:p>
          <a:p>
            <a:endParaRPr lang="en-GB" altLang="en-US" dirty="0" smtClean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noFill/>
        </p:spPr>
      </p:pic>
    </p:spTree>
    <p:extLst>
      <p:ext uri="{BB962C8B-B14F-4D97-AF65-F5344CB8AC3E}">
        <p14:creationId xmlns:p14="http://schemas.microsoft.com/office/powerpoint/2010/main" val="57933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Rule of thirds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684955" cy="4991753"/>
          </a:xfrm>
        </p:spPr>
        <p:txBody>
          <a:bodyPr/>
          <a:lstStyle/>
          <a:p>
            <a:r>
              <a:rPr lang="en-GB" altLang="en-US" dirty="0" smtClean="0"/>
              <a:t>Example:</a:t>
            </a:r>
          </a:p>
          <a:p>
            <a:pPr lvl="1"/>
            <a:r>
              <a:rPr lang="en-US" altLang="en-US" dirty="0" smtClean="0"/>
              <a:t>Cylinder start pressure</a:t>
            </a:r>
          </a:p>
          <a:p>
            <a:pPr lvl="2"/>
            <a:r>
              <a:rPr lang="en-US" altLang="en-US" dirty="0" smtClean="0"/>
              <a:t>210 bar</a:t>
            </a:r>
          </a:p>
          <a:p>
            <a:pPr lvl="1"/>
            <a:r>
              <a:rPr lang="en-GB" dirty="0" smtClean="0"/>
              <a:t>Cylinder pressure at turn around / half way point</a:t>
            </a:r>
            <a:endParaRPr lang="en-US" altLang="en-US" dirty="0" smtClean="0"/>
          </a:p>
          <a:p>
            <a:pPr lvl="2"/>
            <a:r>
              <a:rPr lang="en-US" altLang="en-US" dirty="0" smtClean="0"/>
              <a:t>140 bar</a:t>
            </a:r>
          </a:p>
          <a:p>
            <a:pPr lvl="1"/>
            <a:r>
              <a:rPr lang="en-US" altLang="en-US" dirty="0" smtClean="0"/>
              <a:t>Cylinder pressure at surface</a:t>
            </a:r>
          </a:p>
          <a:p>
            <a:pPr lvl="2"/>
            <a:r>
              <a:rPr lang="en-US" altLang="en-US" dirty="0" smtClean="0"/>
              <a:t>70 bar as reserve</a:t>
            </a:r>
          </a:p>
          <a:p>
            <a:r>
              <a:rPr lang="en-US" altLang="en-US" dirty="0" smtClean="0"/>
              <a:t>Always aim to surface with 1/3 of your gas in reserve</a:t>
            </a:r>
          </a:p>
          <a:p>
            <a:pPr lvl="1"/>
            <a:r>
              <a:rPr lang="en-US" altLang="en-US" dirty="0" smtClean="0"/>
              <a:t>50 bar should an absolute minimum reserve</a:t>
            </a:r>
          </a:p>
          <a:p>
            <a:endParaRPr lang="en-US" altLang="en-US" dirty="0" smtClean="0"/>
          </a:p>
          <a:p>
            <a:endParaRPr lang="en-GB" altLang="en-US" dirty="0" smtClean="0"/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92193" y="2701958"/>
            <a:ext cx="3546850" cy="266876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8755" y="936548"/>
            <a:ext cx="944563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6193" y="893686"/>
            <a:ext cx="9588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7918" y="893686"/>
            <a:ext cx="969963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45043" y="2701958"/>
            <a:ext cx="1294000" cy="26687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452854" y="2678116"/>
            <a:ext cx="2254223" cy="26687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07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Gas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426772" cy="1833835"/>
          </a:xfrm>
        </p:spPr>
        <p:txBody>
          <a:bodyPr/>
          <a:lstStyle/>
          <a:p>
            <a:r>
              <a:rPr lang="en-US" altLang="en-US" smtClean="0"/>
              <a:t>Regularly monitor your contents gauge – it is your lifeline</a:t>
            </a:r>
          </a:p>
          <a:p>
            <a:pPr lvl="1"/>
            <a:r>
              <a:rPr lang="en-US" altLang="en-US" dirty="0" smtClean="0"/>
              <a:t>Running low or out of gas should not arise under normal diving conditions</a:t>
            </a:r>
          </a:p>
          <a:p>
            <a:r>
              <a:rPr lang="en-US" altLang="en-US" dirty="0" smtClean="0"/>
              <a:t>Gas consumption increases when</a:t>
            </a:r>
          </a:p>
          <a:p>
            <a:pPr lvl="1"/>
            <a:r>
              <a:rPr lang="en-US" altLang="en-US" dirty="0" smtClean="0"/>
              <a:t>Physical effort increases</a:t>
            </a:r>
          </a:p>
          <a:p>
            <a:pPr lvl="1"/>
            <a:r>
              <a:rPr lang="en-GB" altLang="en-US" dirty="0" smtClean="0"/>
              <a:t>Divers are cold or anxious</a:t>
            </a:r>
          </a:p>
          <a:p>
            <a:r>
              <a:rPr lang="en-GB" altLang="en-US" dirty="0" smtClean="0"/>
              <a:t>Shorten or terminate the dive</a:t>
            </a:r>
            <a:endParaRPr lang="en-US" altLang="en-US" dirty="0" smtClean="0"/>
          </a:p>
          <a:p>
            <a:endParaRPr lang="en-US" altLang="en-US" dirty="0" smtClean="0"/>
          </a:p>
          <a:p>
            <a:endParaRPr lang="en-GB" altLang="en-US" dirty="0" smtClean="0"/>
          </a:p>
          <a:p>
            <a:endParaRPr lang="en-US" dirty="0"/>
          </a:p>
        </p:txBody>
      </p:sp>
      <p:pic>
        <p:nvPicPr>
          <p:cNvPr id="5" name="Picture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2093" y="696866"/>
            <a:ext cx="2973390" cy="5033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440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Quiz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en-US" dirty="0" smtClean="0"/>
              <a:t>How deep can an Ocean Diver go on 32% nitrox?</a:t>
            </a:r>
          </a:p>
          <a:p>
            <a:pPr lvl="1"/>
            <a:r>
              <a:rPr lang="en-GB" altLang="en-US" dirty="0" smtClean="0"/>
              <a:t>20m</a:t>
            </a:r>
          </a:p>
          <a:p>
            <a:r>
              <a:rPr lang="en-GB" altLang="en-US" dirty="0" smtClean="0"/>
              <a:t>How much gas should be held in reserve?</a:t>
            </a:r>
          </a:p>
          <a:p>
            <a:pPr lvl="1"/>
            <a:r>
              <a:rPr lang="en-GB" altLang="en-US" dirty="0" smtClean="0"/>
              <a:t>1/3 but not less than 50 bar</a:t>
            </a:r>
          </a:p>
          <a:p>
            <a:r>
              <a:rPr lang="en-GB" altLang="en-US" dirty="0" smtClean="0"/>
              <a:t>What are the risk factors for DCI?</a:t>
            </a:r>
          </a:p>
          <a:p>
            <a:pPr lvl="1"/>
            <a:r>
              <a:rPr lang="en-GB" altLang="en-US" dirty="0" smtClean="0"/>
              <a:t>Poor buoyancy control</a:t>
            </a:r>
          </a:p>
          <a:p>
            <a:pPr lvl="1"/>
            <a:r>
              <a:rPr lang="en-GB" altLang="en-US" dirty="0" smtClean="0"/>
              <a:t>Cold</a:t>
            </a:r>
          </a:p>
          <a:p>
            <a:pPr lvl="1"/>
            <a:r>
              <a:rPr lang="en-GB" altLang="en-US" dirty="0" smtClean="0"/>
              <a:t>Dehydration</a:t>
            </a:r>
          </a:p>
          <a:p>
            <a:pPr lvl="1"/>
            <a:r>
              <a:rPr lang="en-GB" altLang="en-US" dirty="0" smtClean="0"/>
              <a:t>Alcohol/drug consumption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2371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 smtClean="0"/>
              <a:t>The practicalities of dive planning</a:t>
            </a:r>
          </a:p>
          <a:p>
            <a:pPr lvl="1"/>
            <a:r>
              <a:rPr lang="en-GB" altLang="en-US" dirty="0" smtClean="0"/>
              <a:t>Decompression  planning</a:t>
            </a:r>
          </a:p>
          <a:p>
            <a:pPr lvl="1"/>
            <a:r>
              <a:rPr lang="en-GB" altLang="en-US" dirty="0" smtClean="0"/>
              <a:t>Dive instruments</a:t>
            </a:r>
          </a:p>
          <a:p>
            <a:pPr lvl="1"/>
            <a:r>
              <a:rPr lang="en-GB" altLang="en-US" dirty="0" smtClean="0"/>
              <a:t>Differences between tables and computers</a:t>
            </a:r>
          </a:p>
          <a:p>
            <a:pPr lvl="1"/>
            <a:r>
              <a:rPr lang="en-GB" altLang="en-US" dirty="0" smtClean="0"/>
              <a:t>Altitude and diving</a:t>
            </a:r>
          </a:p>
          <a:p>
            <a:pPr lvl="1"/>
            <a:r>
              <a:rPr lang="en-GB" altLang="en-US" dirty="0" smtClean="0"/>
              <a:t>Flying and diving</a:t>
            </a:r>
          </a:p>
          <a:p>
            <a:pPr lvl="1"/>
            <a:r>
              <a:rPr lang="en-GB" altLang="en-US" dirty="0" smtClean="0"/>
              <a:t>Oxygen toxicity limits</a:t>
            </a:r>
          </a:p>
          <a:p>
            <a:pPr lvl="1"/>
            <a:r>
              <a:rPr lang="en-GB" altLang="en-US" dirty="0" smtClean="0"/>
              <a:t>Gas consumption planning</a:t>
            </a:r>
          </a:p>
          <a:p>
            <a:pPr lvl="0"/>
            <a:endParaRPr lang="en-GB" dirty="0" smtClean="0"/>
          </a:p>
          <a:p>
            <a:endParaRPr lang="en-US" dirty="0"/>
          </a:p>
        </p:txBody>
      </p:sp>
      <p:sp>
        <p:nvSpPr>
          <p:cNvPr id="9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OT4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1095</TotalTime>
  <Words>971</Words>
  <Application>Microsoft Office PowerPoint</Application>
  <PresentationFormat>On-screen Show (4:3)</PresentationFormat>
  <Paragraphs>230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BSAC VA template</vt:lpstr>
      <vt:lpstr>Dive planning</vt:lpstr>
      <vt:lpstr>Module content</vt:lpstr>
      <vt:lpstr>Decompression planning</vt:lpstr>
      <vt:lpstr>Dive tables – definitions</vt:lpstr>
      <vt:lpstr>Dive tables – tissue codes</vt:lpstr>
      <vt:lpstr>Dive tables – single dive planning</vt:lpstr>
      <vt:lpstr>Quiz 1</vt:lpstr>
      <vt:lpstr>Dive tables – surface interval</vt:lpstr>
      <vt:lpstr>Dive tables – repeat dive planning</vt:lpstr>
      <vt:lpstr>Dive instruments</vt:lpstr>
      <vt:lpstr>Dive computers</vt:lpstr>
      <vt:lpstr>Dive computers – dive planning</vt:lpstr>
      <vt:lpstr>Tables versus computers</vt:lpstr>
      <vt:lpstr>Dive plans</vt:lpstr>
      <vt:lpstr>Limitations of tables and computers</vt:lpstr>
      <vt:lpstr>Altitude and diving</vt:lpstr>
      <vt:lpstr>Flying and diving</vt:lpstr>
      <vt:lpstr>Oxygen toxicity</vt:lpstr>
      <vt:lpstr>Gas consumption planning</vt:lpstr>
      <vt:lpstr>Rule of thirds</vt:lpstr>
      <vt:lpstr>Gas monitoring</vt:lpstr>
      <vt:lpstr>Quiz 2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Horan Chris</cp:lastModifiedBy>
  <cp:revision>86</cp:revision>
  <cp:lastPrinted>2017-06-03T05:19:52Z</cp:lastPrinted>
  <dcterms:created xsi:type="dcterms:W3CDTF">2017-05-21T08:18:40Z</dcterms:created>
  <dcterms:modified xsi:type="dcterms:W3CDTF">2017-08-02T09:41:05Z</dcterms:modified>
</cp:coreProperties>
</file>