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8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44" autoAdjust="0"/>
    <p:restoredTop sz="79001" autoAdjust="0"/>
  </p:normalViewPr>
  <p:slideViewPr>
    <p:cSldViewPr snapToGrid="0" snapToObjects="1">
      <p:cViewPr>
        <p:scale>
          <a:sx n="119" d="100"/>
          <a:sy n="119" d="100"/>
        </p:scale>
        <p:origin x="-2664" y="-4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506536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OT3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OT3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99504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54301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OT3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Ocean Diver  |  OT3 Going diving</a:t>
            </a:r>
          </a:p>
          <a:p>
            <a:pPr algn="l" rtl="0"/>
            <a:endParaRPr lang="en-GB" sz="1250" b="0" i="0" u="none" strike="noStrike" kern="1200" baseline="0" dirty="0" smtClean="0">
              <a:solidFill>
                <a:schemeClr val="accent2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OT3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50" r:id="rId15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6142" y="-278296"/>
            <a:ext cx="10855259" cy="7136295"/>
          </a:xfr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6845" y="3347722"/>
            <a:ext cx="4101357" cy="832586"/>
          </a:xfrm>
        </p:spPr>
        <p:txBody>
          <a:bodyPr/>
          <a:lstStyle/>
          <a:p>
            <a:r>
              <a:rPr lang="en-US" dirty="0" smtClean="0"/>
              <a:t>Ocean Diver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7593" y="4193276"/>
            <a:ext cx="7070609" cy="784830"/>
          </a:xfrm>
        </p:spPr>
        <p:txBody>
          <a:bodyPr/>
          <a:lstStyle/>
          <a:p>
            <a:r>
              <a:rPr lang="en-US" dirty="0"/>
              <a:t>Going diving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Module OT3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03026" y="-278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414029"/>
          </a:xfrm>
        </p:spPr>
        <p:txBody>
          <a:bodyPr/>
          <a:lstStyle/>
          <a:p>
            <a:r>
              <a:rPr lang="en-GB" altLang="en-US" dirty="0"/>
              <a:t>The practicalities of going diving</a:t>
            </a:r>
          </a:p>
          <a:p>
            <a:pPr lvl="1"/>
            <a:r>
              <a:rPr lang="en-GB" altLang="en-US" dirty="0"/>
              <a:t>Keeping safe</a:t>
            </a:r>
          </a:p>
          <a:p>
            <a:pPr lvl="1"/>
            <a:r>
              <a:rPr lang="en-GB" altLang="en-US" dirty="0"/>
              <a:t>Buddy diving</a:t>
            </a:r>
          </a:p>
          <a:p>
            <a:pPr lvl="1"/>
            <a:r>
              <a:rPr lang="en-GB" altLang="en-US" dirty="0"/>
              <a:t>Dive management</a:t>
            </a:r>
          </a:p>
          <a:p>
            <a:pPr lvl="1"/>
            <a:r>
              <a:rPr lang="en-GB" altLang="en-US" dirty="0"/>
              <a:t>Dive planning</a:t>
            </a:r>
          </a:p>
          <a:p>
            <a:pPr lvl="1"/>
            <a:r>
              <a:rPr lang="en-GB" altLang="en-US" dirty="0"/>
              <a:t>Diving signals</a:t>
            </a:r>
          </a:p>
          <a:p>
            <a:pPr lvl="1"/>
            <a:r>
              <a:rPr lang="en-GB" altLang="en-US" dirty="0"/>
              <a:t>Going on a dive</a:t>
            </a:r>
          </a:p>
          <a:p>
            <a:pPr lvl="1"/>
            <a:r>
              <a:rPr lang="en-GB" altLang="en-US" dirty="0"/>
              <a:t>The environment underwater</a:t>
            </a:r>
          </a:p>
          <a:p>
            <a:endParaRPr lang="en-GB" dirty="0" smtClean="0"/>
          </a:p>
          <a:p>
            <a:pPr lvl="0"/>
            <a:endParaRPr lang="en-GB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126" y="893686"/>
            <a:ext cx="3471874" cy="4684183"/>
          </a:xfrm>
        </p:spPr>
      </p:pic>
    </p:spTree>
    <p:extLst>
      <p:ext uri="{BB962C8B-B14F-4D97-AF65-F5344CB8AC3E}">
        <p14:creationId xmlns:p14="http://schemas.microsoft.com/office/powerpoint/2010/main" val="16988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Keeping safe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990836"/>
          </a:xfrm>
        </p:spPr>
        <p:txBody>
          <a:bodyPr/>
          <a:lstStyle/>
          <a:p>
            <a:r>
              <a:rPr lang="en-US" dirty="0"/>
              <a:t>Identify hazards, such as</a:t>
            </a:r>
          </a:p>
          <a:p>
            <a:pPr lvl="1"/>
            <a:r>
              <a:rPr lang="en-US" dirty="0"/>
              <a:t>Running out of gas</a:t>
            </a:r>
          </a:p>
          <a:p>
            <a:pPr lvl="1"/>
            <a:r>
              <a:rPr lang="en-US" dirty="0"/>
              <a:t>Separation</a:t>
            </a:r>
          </a:p>
          <a:p>
            <a:pPr lvl="1"/>
            <a:r>
              <a:rPr lang="en-US" dirty="0"/>
              <a:t>Entanglement</a:t>
            </a:r>
          </a:p>
          <a:p>
            <a:r>
              <a:rPr lang="en-US" dirty="0"/>
              <a:t>Plan controls</a:t>
            </a:r>
          </a:p>
          <a:p>
            <a:pPr lvl="1"/>
            <a:r>
              <a:rPr lang="en-US" dirty="0"/>
              <a:t>Gas monitoring</a:t>
            </a:r>
          </a:p>
          <a:p>
            <a:pPr lvl="1"/>
            <a:r>
              <a:rPr lang="en-US" dirty="0"/>
              <a:t>Keep close</a:t>
            </a:r>
          </a:p>
          <a:p>
            <a:pPr lvl="1"/>
            <a:r>
              <a:rPr lang="en-US" dirty="0"/>
              <a:t>Carry knife/net cutters</a:t>
            </a:r>
          </a:p>
          <a:p>
            <a:pPr lvl="1"/>
            <a:r>
              <a:rPr lang="en-US" dirty="0"/>
              <a:t>Follow safe diving practices</a:t>
            </a:r>
            <a:endParaRPr lang="en-US" dirty="0" smtClean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2042" y="893686"/>
            <a:ext cx="3186113" cy="4684183"/>
          </a:xfrm>
        </p:spPr>
      </p:pic>
    </p:spTree>
    <p:extLst>
      <p:ext uri="{BB962C8B-B14F-4D97-AF65-F5344CB8AC3E}">
        <p14:creationId xmlns:p14="http://schemas.microsoft.com/office/powerpoint/2010/main" val="177598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Buddy diving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939540"/>
          </a:xfrm>
        </p:spPr>
        <p:txBody>
          <a:bodyPr/>
          <a:lstStyle/>
          <a:p>
            <a:r>
              <a:rPr lang="en-US" dirty="0"/>
              <a:t>The benefits of buddy diving</a:t>
            </a:r>
          </a:p>
          <a:p>
            <a:pPr lvl="1"/>
            <a:r>
              <a:rPr lang="en-US" dirty="0"/>
              <a:t>Monitor each other and assist if necessary</a:t>
            </a:r>
          </a:p>
          <a:p>
            <a:pPr lvl="1"/>
            <a:r>
              <a:rPr lang="en-US" dirty="0"/>
              <a:t>Help with kitting-up, entry, </a:t>
            </a:r>
            <a:br>
              <a:rPr lang="en-US" dirty="0"/>
            </a:br>
            <a:r>
              <a:rPr lang="en-US" dirty="0"/>
              <a:t>exit and de-kitting</a:t>
            </a:r>
          </a:p>
          <a:p>
            <a:pPr lvl="1"/>
            <a:r>
              <a:rPr lang="en-US" dirty="0"/>
              <a:t>Develop diving skills with more experienced buddies</a:t>
            </a:r>
          </a:p>
          <a:p>
            <a:pPr lvl="1"/>
            <a:r>
              <a:rPr lang="en-US" dirty="0"/>
              <a:t>Share, compare and learn from diving experiences</a:t>
            </a:r>
          </a:p>
          <a:p>
            <a:pPr lvl="1"/>
            <a:r>
              <a:rPr lang="en-US" dirty="0"/>
              <a:t>Discover the type of diving you enjoy</a:t>
            </a:r>
          </a:p>
          <a:p>
            <a:r>
              <a:rPr lang="en-US" dirty="0"/>
              <a:t>Increased safety and enjoyment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4989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iangle 11"/>
          <p:cNvSpPr/>
          <p:nvPr/>
        </p:nvSpPr>
        <p:spPr>
          <a:xfrm>
            <a:off x="5806276" y="2516789"/>
            <a:ext cx="2160118" cy="1862170"/>
          </a:xfrm>
          <a:prstGeom prst="triangl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5118" y="4053551"/>
            <a:ext cx="1706659" cy="17749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 </a:t>
            </a:r>
            <a:r>
              <a:rPr lang="en-US" dirty="0" err="1" smtClean="0"/>
              <a:t>organisation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695884"/>
          </a:xfrm>
        </p:spPr>
        <p:txBody>
          <a:bodyPr/>
          <a:lstStyle/>
          <a:p>
            <a:r>
              <a:rPr lang="en-US" dirty="0" smtClean="0"/>
              <a:t>Diving Officer (DO)/Lead Instructor</a:t>
            </a:r>
          </a:p>
          <a:p>
            <a:pPr lvl="1"/>
            <a:r>
              <a:rPr lang="en-US" dirty="0" smtClean="0"/>
              <a:t>Overall accountability for diving safety</a:t>
            </a:r>
          </a:p>
          <a:p>
            <a:r>
              <a:rPr lang="en-US" dirty="0" smtClean="0"/>
              <a:t>Dive Manager (DM)</a:t>
            </a:r>
          </a:p>
          <a:p>
            <a:pPr lvl="1"/>
            <a:r>
              <a:rPr lang="en-US" dirty="0" smtClean="0"/>
              <a:t>Appointed by DO/lead instructor</a:t>
            </a:r>
          </a:p>
          <a:p>
            <a:pPr lvl="1"/>
            <a:r>
              <a:rPr lang="en-US" dirty="0" smtClean="0"/>
              <a:t>Responsible for all diving on site</a:t>
            </a:r>
          </a:p>
          <a:p>
            <a:r>
              <a:rPr lang="en-US" dirty="0" smtClean="0"/>
              <a:t>Buddy pair</a:t>
            </a:r>
          </a:p>
          <a:p>
            <a:pPr lvl="1"/>
            <a:r>
              <a:rPr lang="en-US" dirty="0" smtClean="0"/>
              <a:t>Duty of care to self and buddy</a:t>
            </a:r>
          </a:p>
          <a:p>
            <a:pPr lvl="1"/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0991" y="1302166"/>
            <a:ext cx="1690687" cy="1774902"/>
          </a:xfrm>
        </p:spPr>
      </p:pic>
      <p:pic>
        <p:nvPicPr>
          <p:cNvPr id="9" name="Picture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0893" y="4061413"/>
            <a:ext cx="1700893" cy="1774902"/>
          </a:xfrm>
          <a:prstGeom prst="rect">
            <a:avLst/>
          </a:prstGeom>
          <a:solidFill>
            <a:srgbClr val="E1E1E0"/>
          </a:solidFill>
        </p:spPr>
      </p:pic>
    </p:spTree>
    <p:extLst>
      <p:ext uri="{BB962C8B-B14F-4D97-AF65-F5344CB8AC3E}">
        <p14:creationId xmlns:p14="http://schemas.microsoft.com/office/powerpoint/2010/main" val="93150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Dive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5670783"/>
          </a:xfrm>
        </p:spPr>
        <p:txBody>
          <a:bodyPr/>
          <a:lstStyle/>
          <a:p>
            <a:r>
              <a:rPr lang="en-US" dirty="0"/>
              <a:t>Responsible to the Diving </a:t>
            </a:r>
            <a:r>
              <a:rPr lang="en-US" dirty="0" smtClean="0"/>
              <a:t>Officer</a:t>
            </a:r>
            <a:br>
              <a:rPr lang="en-US" dirty="0" smtClean="0"/>
            </a:br>
            <a:r>
              <a:rPr lang="en-US" dirty="0" smtClean="0"/>
              <a:t>Lead </a:t>
            </a:r>
            <a:r>
              <a:rPr lang="en-US" dirty="0"/>
              <a:t>Instructor</a:t>
            </a:r>
          </a:p>
          <a:p>
            <a:pPr lvl="1"/>
            <a:r>
              <a:rPr lang="en-US" dirty="0"/>
              <a:t>Selects the site</a:t>
            </a:r>
          </a:p>
          <a:p>
            <a:pPr lvl="1"/>
            <a:r>
              <a:rPr lang="en-US" dirty="0"/>
              <a:t>Creates overall dive plan</a:t>
            </a:r>
          </a:p>
          <a:p>
            <a:pPr lvl="1"/>
            <a:r>
              <a:rPr lang="en-US" dirty="0"/>
              <a:t>Gives dive brief</a:t>
            </a:r>
          </a:p>
          <a:p>
            <a:pPr lvl="1"/>
            <a:r>
              <a:rPr lang="en-US" dirty="0"/>
              <a:t>Controls entry and exit</a:t>
            </a:r>
          </a:p>
          <a:p>
            <a:pPr lvl="1"/>
            <a:r>
              <a:rPr lang="en-US" dirty="0"/>
              <a:t>Monitors dive progress</a:t>
            </a:r>
          </a:p>
          <a:p>
            <a:pPr lvl="1"/>
            <a:r>
              <a:rPr lang="en-US" dirty="0"/>
              <a:t>Records dive details</a:t>
            </a:r>
          </a:p>
          <a:p>
            <a:pPr lvl="1"/>
            <a:r>
              <a:rPr lang="en-US" dirty="0"/>
              <a:t>May ask you to assist other divers</a:t>
            </a:r>
          </a:p>
          <a:p>
            <a:pPr lvl="1"/>
            <a:r>
              <a:rPr lang="en-US" dirty="0"/>
              <a:t>Manages incidents that occur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330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buddy pair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388107"/>
          </a:xfrm>
        </p:spPr>
        <p:txBody>
          <a:bodyPr/>
          <a:lstStyle/>
          <a:p>
            <a:r>
              <a:rPr lang="en-GB" altLang="en-US" dirty="0">
                <a:ea typeface="ＭＳ Ｐゴシック" charset="-128"/>
                <a:cs typeface="ＭＳ Ｐゴシック" charset="-128"/>
              </a:rPr>
              <a:t>Responsible to the Dive Manager</a:t>
            </a:r>
          </a:p>
          <a:p>
            <a:pPr lvl="1"/>
            <a:r>
              <a:rPr lang="en-GB" altLang="en-US" dirty="0">
                <a:ea typeface="ＭＳ Ｐゴシック" charset="-128"/>
              </a:rPr>
              <a:t>Listen to dive brief</a:t>
            </a:r>
          </a:p>
          <a:p>
            <a:pPr lvl="1"/>
            <a:r>
              <a:rPr lang="en-GB" altLang="en-US" dirty="0">
                <a:ea typeface="ＭＳ Ｐゴシック" charset="-128"/>
              </a:rPr>
              <a:t>Plan your dive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Agree and lodge dive plan with DM/DO</a:t>
            </a:r>
          </a:p>
          <a:p>
            <a:pPr lvl="1"/>
            <a:r>
              <a:rPr lang="en-GB" altLang="en-US" dirty="0">
                <a:ea typeface="ＭＳ Ｐゴシック" charset="-128"/>
              </a:rPr>
              <a:t>Be ready to enter water on time</a:t>
            </a:r>
          </a:p>
          <a:p>
            <a:pPr lvl="1"/>
            <a:r>
              <a:rPr lang="en-GB" altLang="en-US" dirty="0">
                <a:ea typeface="ＭＳ Ｐゴシック" charset="-128"/>
              </a:rPr>
              <a:t>Dive the plan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Lodge dive details with DM after dive 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Help other divers as requested by </a:t>
            </a:r>
            <a:r>
              <a:rPr lang="en-GB" altLang="en-US" dirty="0" smtClean="0">
                <a:ea typeface="ＭＳ Ｐゴシック" pitchFamily="34" charset="-128"/>
              </a:rPr>
              <a:t>DM</a:t>
            </a:r>
            <a:endParaRPr lang="en-GB" altLang="en-US" dirty="0">
              <a:ea typeface="ＭＳ Ｐゴシック" pitchFamily="34" charset="-128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885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The dive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808874"/>
          </a:xfrm>
        </p:spPr>
        <p:txBody>
          <a:bodyPr>
            <a:normAutofit fontScale="92500" lnSpcReduction="20000"/>
          </a:bodyPr>
          <a:lstStyle/>
          <a:p>
            <a:r>
              <a:rPr lang="fr-FR" altLang="en-US" dirty="0" smtClean="0"/>
              <a:t>Dive objectives</a:t>
            </a:r>
          </a:p>
          <a:p>
            <a:pPr lvl="1"/>
            <a:r>
              <a:rPr lang="fr-FR" altLang="en-US" dirty="0" smtClean="0"/>
              <a:t>Training</a:t>
            </a:r>
          </a:p>
          <a:p>
            <a:pPr lvl="1"/>
            <a:r>
              <a:rPr lang="fr-FR" altLang="en-US" dirty="0" err="1" smtClean="0"/>
              <a:t>Experience</a:t>
            </a:r>
            <a:endParaRPr lang="fr-FR" altLang="en-US" dirty="0" smtClean="0"/>
          </a:p>
          <a:p>
            <a:pPr lvl="1"/>
            <a:r>
              <a:rPr lang="fr-FR" altLang="en-US" dirty="0" smtClean="0"/>
              <a:t>Fun</a:t>
            </a:r>
          </a:p>
          <a:p>
            <a:r>
              <a:rPr lang="fr-FR" altLang="en-US" dirty="0" err="1" smtClean="0"/>
              <a:t>Planned</a:t>
            </a:r>
            <a:r>
              <a:rPr lang="fr-FR" altLang="en-US" dirty="0" smtClean="0"/>
              <a:t> </a:t>
            </a:r>
            <a:r>
              <a:rPr lang="fr-FR" altLang="en-US" dirty="0" err="1" smtClean="0"/>
              <a:t>depth</a:t>
            </a:r>
            <a:endParaRPr lang="fr-FR" altLang="en-US" dirty="0" smtClean="0"/>
          </a:p>
          <a:p>
            <a:r>
              <a:rPr lang="fr-FR" altLang="en-US" dirty="0" smtClean="0"/>
              <a:t>Dive duration</a:t>
            </a:r>
          </a:p>
          <a:p>
            <a:pPr lvl="1"/>
            <a:r>
              <a:rPr lang="fr-FR" altLang="en-US" dirty="0" err="1" smtClean="0"/>
              <a:t>Gas</a:t>
            </a:r>
            <a:r>
              <a:rPr lang="fr-FR" altLang="en-US" dirty="0" smtClean="0"/>
              <a:t> use</a:t>
            </a:r>
          </a:p>
          <a:p>
            <a:pPr lvl="2"/>
            <a:r>
              <a:rPr lang="fr-FR" altLang="en-US" dirty="0" err="1" smtClean="0"/>
              <a:t>Surfacing</a:t>
            </a:r>
            <a:r>
              <a:rPr lang="fr-FR" altLang="en-US" dirty="0" smtClean="0"/>
              <a:t> </a:t>
            </a:r>
            <a:r>
              <a:rPr lang="fr-FR" altLang="en-US" dirty="0" err="1" smtClean="0"/>
              <a:t>with</a:t>
            </a:r>
            <a:r>
              <a:rPr lang="fr-FR" altLang="en-US" dirty="0" smtClean="0"/>
              <a:t> a </a:t>
            </a:r>
            <a:r>
              <a:rPr lang="fr-FR" altLang="en-US" dirty="0" err="1" smtClean="0"/>
              <a:t>reserve</a:t>
            </a:r>
            <a:endParaRPr lang="fr-FR" altLang="en-US" dirty="0" smtClean="0"/>
          </a:p>
          <a:p>
            <a:pPr lvl="2"/>
            <a:r>
              <a:rPr lang="fr-FR" altLang="en-US" dirty="0" err="1" smtClean="0"/>
              <a:t>Rule</a:t>
            </a:r>
            <a:r>
              <a:rPr lang="fr-FR" altLang="en-US" dirty="0" smtClean="0"/>
              <a:t> of </a:t>
            </a:r>
            <a:r>
              <a:rPr lang="fr-FR" altLang="en-US" dirty="0" err="1" smtClean="0"/>
              <a:t>thirds</a:t>
            </a:r>
            <a:endParaRPr lang="fr-FR" altLang="en-US" dirty="0" smtClean="0"/>
          </a:p>
          <a:p>
            <a:r>
              <a:rPr lang="fr-FR" altLang="en-US" dirty="0" err="1" smtClean="0"/>
              <a:t>Managing</a:t>
            </a:r>
            <a:r>
              <a:rPr lang="fr-FR" altLang="en-US" dirty="0" smtClean="0"/>
              <a:t> </a:t>
            </a:r>
            <a:r>
              <a:rPr lang="fr-FR" altLang="en-US" dirty="0" err="1" smtClean="0"/>
              <a:t>risks</a:t>
            </a:r>
            <a:endParaRPr lang="fr-FR" altLang="en-US" dirty="0" smtClean="0"/>
          </a:p>
          <a:p>
            <a:pPr lvl="1"/>
            <a:r>
              <a:rPr lang="fr-FR" altLang="en-US" dirty="0" smtClean="0"/>
              <a:t>On the surface</a:t>
            </a:r>
          </a:p>
          <a:p>
            <a:pPr lvl="1"/>
            <a:r>
              <a:rPr lang="fr-FR" altLang="en-US" dirty="0" err="1" smtClean="0"/>
              <a:t>Underwater</a:t>
            </a:r>
            <a:r>
              <a:rPr lang="fr-FR" altLang="en-US" dirty="0" smtClean="0"/>
              <a:t> conditions</a:t>
            </a:r>
          </a:p>
          <a:p>
            <a:pPr lvl="1"/>
            <a:r>
              <a:rPr lang="fr-FR" altLang="en-US" dirty="0" smtClean="0"/>
              <a:t>Navigation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571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35923"/>
            <a:ext cx="5271249" cy="515526"/>
          </a:xfrm>
        </p:spPr>
        <p:txBody>
          <a:bodyPr/>
          <a:lstStyle/>
          <a:p>
            <a:r>
              <a:rPr lang="en-GB" altLang="en-US" smtClean="0"/>
              <a:t>Buddy briefing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237129"/>
            <a:ext cx="5271248" cy="5228217"/>
          </a:xfrm>
        </p:spPr>
        <p:txBody>
          <a:bodyPr>
            <a:normAutofit fontScale="77500" lnSpcReduction="20000"/>
          </a:bodyPr>
          <a:lstStyle/>
          <a:p>
            <a:r>
              <a:rPr lang="en-GB" altLang="en-US" dirty="0" smtClean="0"/>
              <a:t>Safety</a:t>
            </a:r>
          </a:p>
          <a:p>
            <a:pPr lvl="1"/>
            <a:r>
              <a:rPr lang="en-GB" altLang="en-US" dirty="0" smtClean="0"/>
              <a:t>Fitness to dive</a:t>
            </a:r>
          </a:p>
          <a:p>
            <a:pPr lvl="1"/>
            <a:r>
              <a:rPr lang="en-GB" altLang="en-US" dirty="0" smtClean="0"/>
              <a:t>Within capabilities and qualifications</a:t>
            </a:r>
          </a:p>
          <a:p>
            <a:pPr lvl="1"/>
            <a:r>
              <a:rPr lang="en-GB" altLang="en-US" dirty="0" smtClean="0"/>
              <a:t>Site hazards</a:t>
            </a:r>
          </a:p>
          <a:p>
            <a:r>
              <a:rPr lang="en-GB" altLang="en-US" dirty="0" smtClean="0"/>
              <a:t>Exercise – dive objective</a:t>
            </a:r>
          </a:p>
          <a:p>
            <a:pPr lvl="1"/>
            <a:r>
              <a:rPr lang="en-GB" altLang="en-US" dirty="0" smtClean="0"/>
              <a:t>Depth and time </a:t>
            </a:r>
          </a:p>
          <a:p>
            <a:pPr lvl="1"/>
            <a:r>
              <a:rPr lang="en-GB" altLang="en-US" dirty="0" smtClean="0"/>
              <a:t>Breathing gas</a:t>
            </a:r>
          </a:p>
          <a:p>
            <a:r>
              <a:rPr lang="en-GB" altLang="en-US" dirty="0" smtClean="0"/>
              <a:t>Equipment</a:t>
            </a:r>
          </a:p>
          <a:p>
            <a:pPr lvl="1"/>
            <a:r>
              <a:rPr lang="en-GB" altLang="en-US" dirty="0" smtClean="0"/>
              <a:t>What is needed</a:t>
            </a:r>
          </a:p>
          <a:p>
            <a:r>
              <a:rPr lang="en-GB" altLang="en-US" dirty="0" smtClean="0"/>
              <a:t>Discipline</a:t>
            </a:r>
          </a:p>
          <a:p>
            <a:pPr lvl="1"/>
            <a:r>
              <a:rPr lang="en-GB" altLang="en-US" dirty="0" smtClean="0"/>
              <a:t>Confirm dive leader</a:t>
            </a:r>
          </a:p>
          <a:p>
            <a:pPr lvl="1"/>
            <a:r>
              <a:rPr lang="en-GB" altLang="en-US" dirty="0" smtClean="0"/>
              <a:t>Stay together</a:t>
            </a:r>
          </a:p>
          <a:p>
            <a:pPr lvl="1"/>
            <a:r>
              <a:rPr lang="en-GB" altLang="en-US" dirty="0" smtClean="0"/>
              <a:t>Separation procedure</a:t>
            </a:r>
          </a:p>
          <a:p>
            <a:r>
              <a:rPr lang="en-GB" altLang="en-US" dirty="0" smtClean="0"/>
              <a:t>Signals</a:t>
            </a:r>
          </a:p>
          <a:p>
            <a:pPr lvl="1"/>
            <a:r>
              <a:rPr lang="en-GB" altLang="en-US" dirty="0" smtClean="0"/>
              <a:t>Highlight any special signals</a:t>
            </a:r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819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Diving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722812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dirty="0" smtClean="0"/>
              <a:t>Basic signals</a:t>
            </a:r>
          </a:p>
          <a:p>
            <a:pPr lvl="1"/>
            <a:r>
              <a:rPr lang="en-GB" altLang="en-US" dirty="0" smtClean="0"/>
              <a:t>OK</a:t>
            </a:r>
          </a:p>
          <a:p>
            <a:pPr lvl="1"/>
            <a:r>
              <a:rPr lang="en-GB" altLang="en-US" dirty="0" smtClean="0"/>
              <a:t>Up</a:t>
            </a:r>
          </a:p>
          <a:p>
            <a:pPr lvl="1"/>
            <a:r>
              <a:rPr lang="en-GB" altLang="en-US" dirty="0" smtClean="0"/>
              <a:t>Down</a:t>
            </a:r>
          </a:p>
          <a:p>
            <a:pPr lvl="1"/>
            <a:r>
              <a:rPr lang="en-GB" altLang="en-US" dirty="0" smtClean="0"/>
              <a:t>Something is wrong</a:t>
            </a:r>
          </a:p>
          <a:p>
            <a:pPr lvl="1"/>
            <a:r>
              <a:rPr lang="en-GB" altLang="en-US" dirty="0" smtClean="0"/>
              <a:t>Stop</a:t>
            </a:r>
          </a:p>
          <a:p>
            <a:pPr lvl="1"/>
            <a:r>
              <a:rPr lang="en-GB" altLang="en-US" dirty="0" smtClean="0"/>
              <a:t>You or me</a:t>
            </a:r>
          </a:p>
          <a:p>
            <a:r>
              <a:rPr lang="en-GB" altLang="en-US" dirty="0" smtClean="0"/>
              <a:t>Safety signals</a:t>
            </a:r>
          </a:p>
          <a:p>
            <a:pPr lvl="1"/>
            <a:r>
              <a:rPr lang="en-GB" altLang="en-US" dirty="0" smtClean="0"/>
              <a:t>Gas check</a:t>
            </a:r>
          </a:p>
          <a:p>
            <a:pPr lvl="1"/>
            <a:r>
              <a:rPr lang="en-GB" altLang="en-US" dirty="0" smtClean="0"/>
              <a:t>Distress</a:t>
            </a:r>
          </a:p>
          <a:p>
            <a:pPr lvl="1"/>
            <a:r>
              <a:rPr lang="en-GB" altLang="en-US" dirty="0" smtClean="0"/>
              <a:t>Out of gas</a:t>
            </a:r>
          </a:p>
          <a:p>
            <a:pPr lvl="1"/>
            <a:r>
              <a:rPr lang="en-GB" altLang="en-US" dirty="0" smtClean="0"/>
              <a:t>Out of breath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636" y="3167001"/>
            <a:ext cx="1904386" cy="14094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365" y="4968621"/>
            <a:ext cx="1555949" cy="149988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424" y="761598"/>
            <a:ext cx="764687" cy="183694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8535" y="3363210"/>
            <a:ext cx="1709974" cy="11945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2832" y="2966150"/>
            <a:ext cx="913279" cy="161028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0089" y="747465"/>
            <a:ext cx="1243320" cy="21664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0518" y="4982034"/>
            <a:ext cx="1551107" cy="148647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8509" y="1115685"/>
            <a:ext cx="1783196" cy="13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Diving signals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 smtClean="0"/>
              <a:t>Dive flags</a:t>
            </a:r>
          </a:p>
          <a:p>
            <a:pPr lvl="1"/>
            <a:r>
              <a:rPr lang="en-GB" altLang="en-US" dirty="0" smtClean="0"/>
              <a:t>The International A flag</a:t>
            </a:r>
          </a:p>
          <a:p>
            <a:pPr lvl="2"/>
            <a:r>
              <a:rPr lang="en-GB" altLang="en-US" dirty="0" smtClean="0"/>
              <a:t>Letter A in flag alphabet</a:t>
            </a:r>
          </a:p>
          <a:p>
            <a:pPr lvl="2"/>
            <a:r>
              <a:rPr lang="en-GB" altLang="en-US" dirty="0" smtClean="0"/>
              <a:t>I have divers down, stay clear and reduce speed</a:t>
            </a:r>
          </a:p>
          <a:p>
            <a:pPr lvl="1"/>
            <a:r>
              <a:rPr lang="en-GB" altLang="en-US" dirty="0" smtClean="0"/>
              <a:t>American Sport Divers Flag</a:t>
            </a:r>
          </a:p>
          <a:p>
            <a:pPr lvl="2"/>
            <a:r>
              <a:rPr lang="en-GB" altLang="en-US" dirty="0" smtClean="0"/>
              <a:t>Divers below, stay clear</a:t>
            </a:r>
          </a:p>
          <a:p>
            <a:pPr lvl="2"/>
            <a:endParaRPr lang="en-GB" altLang="en-US" dirty="0" smtClean="0"/>
          </a:p>
          <a:p>
            <a:endParaRPr lang="en-GB" altLang="en-US" dirty="0" smtClean="0"/>
          </a:p>
          <a:p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1860" y="2506530"/>
            <a:ext cx="970979" cy="6473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29" y="5002304"/>
            <a:ext cx="969040" cy="64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Buddy checks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785055" cy="4798116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dirty="0" smtClean="0"/>
              <a:t>Buoyancy</a:t>
            </a:r>
          </a:p>
          <a:p>
            <a:pPr lvl="1"/>
            <a:r>
              <a:rPr lang="en-GB" altLang="en-US" dirty="0" smtClean="0"/>
              <a:t>Direct feeds work</a:t>
            </a:r>
          </a:p>
          <a:p>
            <a:pPr lvl="1"/>
            <a:r>
              <a:rPr lang="en-GB" altLang="en-US" dirty="0" smtClean="0"/>
              <a:t>Dump valves work</a:t>
            </a:r>
          </a:p>
          <a:p>
            <a:pPr lvl="1"/>
            <a:r>
              <a:rPr lang="en-GB" altLang="en-US" dirty="0" err="1" smtClean="0"/>
              <a:t>Drysuit</a:t>
            </a:r>
            <a:r>
              <a:rPr lang="en-GB" altLang="en-US" dirty="0" smtClean="0"/>
              <a:t> or BC?</a:t>
            </a:r>
          </a:p>
          <a:p>
            <a:r>
              <a:rPr lang="en-GB" altLang="en-US" dirty="0" smtClean="0"/>
              <a:t>Air (gas)</a:t>
            </a:r>
          </a:p>
          <a:p>
            <a:pPr lvl="1"/>
            <a:r>
              <a:rPr lang="en-GB" altLang="en-US" dirty="0" smtClean="0"/>
              <a:t>Primary demand valve works</a:t>
            </a:r>
          </a:p>
          <a:p>
            <a:pPr lvl="1"/>
            <a:r>
              <a:rPr lang="en-GB" altLang="en-US" dirty="0" smtClean="0"/>
              <a:t>Buddy to practise releasing and breathing from AS</a:t>
            </a:r>
          </a:p>
          <a:p>
            <a:pPr lvl="1"/>
            <a:r>
              <a:rPr lang="en-GB" altLang="en-US" dirty="0" smtClean="0"/>
              <a:t>Gas contents</a:t>
            </a:r>
          </a:p>
          <a:p>
            <a:r>
              <a:rPr lang="en-GB" altLang="en-US" dirty="0" smtClean="0"/>
              <a:t>Releases</a:t>
            </a:r>
          </a:p>
          <a:p>
            <a:pPr lvl="1"/>
            <a:r>
              <a:rPr lang="en-GB" altLang="en-US" dirty="0" smtClean="0"/>
              <a:t>Weight belt or weight system</a:t>
            </a:r>
          </a:p>
          <a:p>
            <a:pPr lvl="1"/>
            <a:r>
              <a:rPr lang="en-GB" altLang="en-US" dirty="0" smtClean="0"/>
              <a:t>BC</a:t>
            </a:r>
          </a:p>
          <a:p>
            <a:pPr lvl="1"/>
            <a:r>
              <a:rPr lang="en-GB" altLang="en-US" dirty="0" err="1" smtClean="0"/>
              <a:t>Drysuit</a:t>
            </a:r>
            <a:r>
              <a:rPr lang="en-GB" altLang="en-US" dirty="0" smtClean="0"/>
              <a:t> direct feed</a:t>
            </a:r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6" name="Group 35"/>
          <p:cNvGrpSpPr/>
          <p:nvPr/>
        </p:nvGrpSpPr>
        <p:grpSpPr>
          <a:xfrm>
            <a:off x="4556388" y="4077046"/>
            <a:ext cx="4157306" cy="1075867"/>
            <a:chOff x="4556388" y="4077046"/>
            <a:chExt cx="4157306" cy="1075867"/>
          </a:xfrm>
        </p:grpSpPr>
        <p:sp>
          <p:nvSpPr>
            <p:cNvPr id="19" name="Rectangle 18"/>
            <p:cNvSpPr/>
            <p:nvPr/>
          </p:nvSpPr>
          <p:spPr>
            <a:xfrm>
              <a:off x="4556388" y="4077046"/>
              <a:ext cx="466794" cy="27699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Gas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4985351" y="4215545"/>
              <a:ext cx="3728343" cy="937368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556388" y="2622064"/>
            <a:ext cx="3070784" cy="1949936"/>
            <a:chOff x="4556388" y="2622064"/>
            <a:chExt cx="3070784" cy="1949936"/>
          </a:xfrm>
        </p:grpSpPr>
        <p:sp>
          <p:nvSpPr>
            <p:cNvPr id="18" name="Rectangle 17"/>
            <p:cNvSpPr/>
            <p:nvPr/>
          </p:nvSpPr>
          <p:spPr>
            <a:xfrm>
              <a:off x="4556388" y="2622064"/>
              <a:ext cx="822661" cy="27699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Releases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>
              <a:off x="5345954" y="2767093"/>
              <a:ext cx="2281218" cy="1804907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 bwMode="auto">
            <a:xfrm>
              <a:off x="5357533" y="2760564"/>
              <a:ext cx="1470473" cy="273092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4556388" y="1266601"/>
            <a:ext cx="3963670" cy="2552364"/>
            <a:chOff x="4556388" y="1266601"/>
            <a:chExt cx="3963670" cy="2552364"/>
          </a:xfrm>
        </p:grpSpPr>
        <p:sp>
          <p:nvSpPr>
            <p:cNvPr id="5" name="Rectangle 4"/>
            <p:cNvSpPr/>
            <p:nvPr/>
          </p:nvSpPr>
          <p:spPr>
            <a:xfrm>
              <a:off x="4556388" y="1266601"/>
              <a:ext cx="857927" cy="27699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Buoyancy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 bwMode="auto">
            <a:xfrm>
              <a:off x="5379049" y="1431667"/>
              <a:ext cx="2248123" cy="2096841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 bwMode="auto">
            <a:xfrm>
              <a:off x="5388986" y="1431667"/>
              <a:ext cx="3131072" cy="2387298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504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Quiz 1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722812"/>
          </a:xfrm>
        </p:spPr>
        <p:txBody>
          <a:bodyPr>
            <a:normAutofit lnSpcReduction="10000"/>
          </a:bodyPr>
          <a:lstStyle/>
          <a:p>
            <a:r>
              <a:rPr lang="en-GB" altLang="en-US" dirty="0" smtClean="0"/>
              <a:t>What information will you get in a buddy pair safety brief?</a:t>
            </a:r>
          </a:p>
          <a:p>
            <a:pPr lvl="1"/>
            <a:r>
              <a:rPr lang="en-GB" altLang="en-US" dirty="0" smtClean="0"/>
              <a:t>Safety</a:t>
            </a:r>
          </a:p>
          <a:p>
            <a:pPr lvl="1"/>
            <a:r>
              <a:rPr lang="en-GB" altLang="en-US" dirty="0" smtClean="0"/>
              <a:t>Exercise</a:t>
            </a:r>
          </a:p>
          <a:p>
            <a:pPr lvl="1"/>
            <a:r>
              <a:rPr lang="en-GB" altLang="en-US" dirty="0" smtClean="0"/>
              <a:t>Equipment</a:t>
            </a:r>
          </a:p>
          <a:p>
            <a:pPr lvl="1"/>
            <a:r>
              <a:rPr lang="en-GB" altLang="en-US" dirty="0" smtClean="0"/>
              <a:t>Discipline</a:t>
            </a:r>
          </a:p>
          <a:p>
            <a:pPr lvl="1"/>
            <a:r>
              <a:rPr lang="en-GB" altLang="en-US" dirty="0" smtClean="0"/>
              <a:t>Signals</a:t>
            </a:r>
          </a:p>
          <a:p>
            <a:r>
              <a:rPr lang="en-GB" altLang="en-US" dirty="0" smtClean="0"/>
              <a:t>What are the main elements of the buddy check?</a:t>
            </a:r>
          </a:p>
          <a:p>
            <a:pPr lvl="1"/>
            <a:r>
              <a:rPr lang="en-GB" altLang="en-US" dirty="0" smtClean="0"/>
              <a:t>Buoyancy</a:t>
            </a:r>
          </a:p>
          <a:p>
            <a:pPr lvl="1"/>
            <a:r>
              <a:rPr lang="en-GB" altLang="en-US" dirty="0" smtClean="0"/>
              <a:t>Air (gas)</a:t>
            </a:r>
          </a:p>
          <a:p>
            <a:pPr lvl="1"/>
            <a:r>
              <a:rPr lang="en-GB" altLang="en-US" dirty="0" smtClean="0"/>
              <a:t>Releases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6389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Entering the 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297219" cy="4647508"/>
          </a:xfrm>
        </p:spPr>
        <p:txBody>
          <a:bodyPr>
            <a:normAutofit fontScale="85000" lnSpcReduction="20000"/>
          </a:bodyPr>
          <a:lstStyle/>
          <a:p>
            <a:r>
              <a:rPr lang="en-GB" altLang="en-US" dirty="0" smtClean="0"/>
              <a:t>Shelving shore</a:t>
            </a:r>
          </a:p>
          <a:p>
            <a:pPr lvl="1"/>
            <a:r>
              <a:rPr lang="en-GB" altLang="en-US" dirty="0" smtClean="0"/>
              <a:t>Wade in</a:t>
            </a:r>
          </a:p>
          <a:p>
            <a:pPr lvl="1"/>
            <a:r>
              <a:rPr lang="en-GB" altLang="en-US" dirty="0" smtClean="0"/>
              <a:t>Assist with fin fitting</a:t>
            </a:r>
          </a:p>
          <a:p>
            <a:r>
              <a:rPr lang="en-GB" altLang="en-US" dirty="0" smtClean="0"/>
              <a:t>Large boat, some shores</a:t>
            </a:r>
          </a:p>
          <a:p>
            <a:pPr lvl="1"/>
            <a:r>
              <a:rPr lang="en-GB" altLang="en-US" dirty="0" smtClean="0"/>
              <a:t>Stride or forward roll </a:t>
            </a:r>
          </a:p>
          <a:p>
            <a:pPr lvl="1"/>
            <a:r>
              <a:rPr lang="en-GB" altLang="en-US" dirty="0" smtClean="0"/>
              <a:t>Sufficient water depth</a:t>
            </a:r>
          </a:p>
          <a:p>
            <a:pPr lvl="1"/>
            <a:r>
              <a:rPr lang="en-GB" altLang="en-US" dirty="0" smtClean="0"/>
              <a:t>Clear of other divers</a:t>
            </a:r>
          </a:p>
          <a:p>
            <a:r>
              <a:rPr lang="en-GB" altLang="en-US" dirty="0" smtClean="0"/>
              <a:t>Small boat</a:t>
            </a:r>
          </a:p>
          <a:p>
            <a:pPr lvl="1"/>
            <a:r>
              <a:rPr lang="en-GB" altLang="en-US" dirty="0" smtClean="0"/>
              <a:t>Backwards roll </a:t>
            </a:r>
          </a:p>
          <a:p>
            <a:pPr lvl="1"/>
            <a:r>
              <a:rPr lang="en-GB" altLang="en-US" dirty="0" smtClean="0"/>
              <a:t>Clear of other divers</a:t>
            </a:r>
          </a:p>
          <a:p>
            <a:r>
              <a:rPr lang="en-GB" altLang="en-US" dirty="0" smtClean="0"/>
              <a:t>Following entry</a:t>
            </a:r>
          </a:p>
          <a:p>
            <a:pPr lvl="1"/>
            <a:r>
              <a:rPr lang="en-GB" altLang="en-US" dirty="0" smtClean="0"/>
              <a:t>Diver to give OK to surface cover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"/>
          <a:stretch/>
        </p:blipFill>
        <p:spPr>
          <a:xfrm>
            <a:off x="4604273" y="4126558"/>
            <a:ext cx="2045309" cy="1468008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8017" y="4126558"/>
            <a:ext cx="2045308" cy="1468008"/>
          </a:xfrm>
        </p:spPr>
      </p:pic>
      <p:pic>
        <p:nvPicPr>
          <p:cNvPr id="4" name="Picture Placeholder 3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04273" y="796867"/>
            <a:ext cx="2045309" cy="3204087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78017" y="796869"/>
            <a:ext cx="2045308" cy="3204085"/>
          </a:xfrm>
        </p:spPr>
      </p:pic>
    </p:spTree>
    <p:extLst>
      <p:ext uri="{BB962C8B-B14F-4D97-AF65-F5344CB8AC3E}">
        <p14:creationId xmlns:p14="http://schemas.microsoft.com/office/powerpoint/2010/main" val="40137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The descent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57200" y="1677987"/>
            <a:ext cx="5253318" cy="4862661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dirty="0" smtClean="0"/>
              <a:t>Start descent</a:t>
            </a:r>
          </a:p>
          <a:p>
            <a:pPr lvl="1"/>
            <a:r>
              <a:rPr lang="en-GB" altLang="en-US" dirty="0" smtClean="0"/>
              <a:t>OK</a:t>
            </a:r>
          </a:p>
          <a:p>
            <a:pPr lvl="1"/>
            <a:r>
              <a:rPr lang="en-GB" altLang="en-US" dirty="0" smtClean="0"/>
              <a:t>Down</a:t>
            </a:r>
          </a:p>
          <a:p>
            <a:pPr lvl="1"/>
            <a:r>
              <a:rPr lang="en-GB" altLang="en-US" dirty="0" smtClean="0"/>
              <a:t>Stay together</a:t>
            </a:r>
          </a:p>
          <a:p>
            <a:pPr lvl="1"/>
            <a:r>
              <a:rPr lang="en-GB" altLang="en-US" dirty="0" smtClean="0"/>
              <a:t>Clear ears</a:t>
            </a:r>
          </a:p>
          <a:p>
            <a:pPr lvl="1"/>
            <a:r>
              <a:rPr lang="en-GB" altLang="en-US" dirty="0" smtClean="0"/>
              <a:t>Buoyancy control</a:t>
            </a:r>
          </a:p>
          <a:p>
            <a:r>
              <a:rPr lang="en-GB" altLang="en-US" dirty="0" smtClean="0"/>
              <a:t>A few metres down</a:t>
            </a:r>
            <a:r>
              <a:rPr lang="mr-IN" altLang="en-US" dirty="0" smtClean="0"/>
              <a:t>…</a:t>
            </a:r>
            <a:endParaRPr lang="en-GB" altLang="en-US" dirty="0" smtClean="0"/>
          </a:p>
          <a:p>
            <a:pPr lvl="1"/>
            <a:r>
              <a:rPr lang="en-GB" altLang="en-US" dirty="0" smtClean="0"/>
              <a:t>Check depth gauges</a:t>
            </a:r>
          </a:p>
          <a:p>
            <a:pPr lvl="1"/>
            <a:r>
              <a:rPr lang="en-GB" altLang="en-US" dirty="0" smtClean="0"/>
              <a:t>Check breathing gas</a:t>
            </a:r>
          </a:p>
          <a:p>
            <a:pPr lvl="1"/>
            <a:r>
              <a:rPr lang="en-GB" altLang="en-US" dirty="0" smtClean="0"/>
              <a:t>Check buoyancy</a:t>
            </a:r>
          </a:p>
          <a:p>
            <a:pPr lvl="1"/>
            <a:r>
              <a:rPr lang="en-GB" altLang="en-US" dirty="0" smtClean="0"/>
              <a:t>OK to continue?</a:t>
            </a:r>
          </a:p>
          <a:p>
            <a:r>
              <a:rPr lang="en-GB" altLang="en-US" dirty="0" smtClean="0"/>
              <a:t>Aim to hover before you hit the bottom</a:t>
            </a:r>
          </a:p>
          <a:p>
            <a:pPr lvl="1"/>
            <a:endParaRPr lang="en-GB" altLang="en-US" dirty="0" smtClean="0"/>
          </a:p>
          <a:p>
            <a:pPr lvl="1"/>
            <a:endParaRPr lang="en-GB" alt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865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On reaching the bottom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1" y="1677988"/>
            <a:ext cx="3974950" cy="5029582"/>
          </a:xfrm>
        </p:spPr>
        <p:txBody>
          <a:bodyPr/>
          <a:lstStyle/>
          <a:p>
            <a:r>
              <a:rPr lang="en-GB" altLang="en-US" dirty="0" smtClean="0"/>
              <a:t>Trim buoyancy</a:t>
            </a:r>
          </a:p>
          <a:p>
            <a:pPr lvl="1"/>
            <a:r>
              <a:rPr lang="en-GB" altLang="en-US" dirty="0" smtClean="0"/>
              <a:t>Aim to hover</a:t>
            </a:r>
          </a:p>
          <a:p>
            <a:r>
              <a:rPr lang="en-GB" altLang="en-US" dirty="0" smtClean="0"/>
              <a:t>Check</a:t>
            </a:r>
          </a:p>
          <a:p>
            <a:pPr lvl="1"/>
            <a:r>
              <a:rPr lang="en-GB" altLang="en-US" dirty="0" smtClean="0"/>
              <a:t>Buddy with you and OK</a:t>
            </a:r>
          </a:p>
          <a:p>
            <a:pPr lvl="1"/>
            <a:r>
              <a:rPr lang="en-GB" altLang="en-US" dirty="0" smtClean="0"/>
              <a:t>Check breathing gas for self and buddy</a:t>
            </a:r>
          </a:p>
          <a:p>
            <a:pPr lvl="1"/>
            <a:r>
              <a:rPr lang="en-GB" altLang="en-US" dirty="0" smtClean="0"/>
              <a:t>Look at buddy, all kit still in place and done up?</a:t>
            </a:r>
          </a:p>
          <a:p>
            <a:pPr lvl="1"/>
            <a:r>
              <a:rPr lang="en-GB" altLang="en-US" dirty="0" smtClean="0"/>
              <a:t>Look for streams of bubbles</a:t>
            </a:r>
          </a:p>
          <a:p>
            <a:pPr lvl="1"/>
            <a:r>
              <a:rPr lang="en-GB" altLang="en-US" dirty="0" smtClean="0"/>
              <a:t>Ask am I happy to continue?</a:t>
            </a:r>
          </a:p>
          <a:p>
            <a:pPr lvl="1"/>
            <a:r>
              <a:rPr lang="en-GB" altLang="en-US" dirty="0" smtClean="0"/>
              <a:t>Establish direction of travel</a:t>
            </a:r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7609" y="893686"/>
            <a:ext cx="4066613" cy="4684183"/>
          </a:xfrm>
        </p:spPr>
      </p:pic>
    </p:spTree>
    <p:extLst>
      <p:ext uri="{BB962C8B-B14F-4D97-AF65-F5344CB8AC3E}">
        <p14:creationId xmlns:p14="http://schemas.microsoft.com/office/powerpoint/2010/main" val="178648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During the dive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744327"/>
          </a:xfrm>
        </p:spPr>
        <p:txBody>
          <a:bodyPr>
            <a:normAutofit lnSpcReduction="10000"/>
          </a:bodyPr>
          <a:lstStyle/>
          <a:p>
            <a:r>
              <a:rPr lang="en-GB" altLang="en-US" dirty="0" smtClean="0"/>
              <a:t>Stay together</a:t>
            </a:r>
          </a:p>
          <a:p>
            <a:r>
              <a:rPr lang="en-GB" altLang="en-US" dirty="0" smtClean="0"/>
              <a:t>Monitor</a:t>
            </a:r>
          </a:p>
          <a:p>
            <a:pPr lvl="1"/>
            <a:r>
              <a:rPr lang="en-GB" altLang="en-US" dirty="0" smtClean="0"/>
              <a:t>Conditions</a:t>
            </a:r>
          </a:p>
          <a:p>
            <a:pPr lvl="1"/>
            <a:r>
              <a:rPr lang="en-GB" altLang="en-US" dirty="0" smtClean="0"/>
              <a:t>Depth</a:t>
            </a:r>
          </a:p>
          <a:p>
            <a:pPr lvl="1"/>
            <a:r>
              <a:rPr lang="en-GB" altLang="en-US" dirty="0" smtClean="0"/>
              <a:t>Route</a:t>
            </a:r>
          </a:p>
          <a:p>
            <a:pPr lvl="1"/>
            <a:r>
              <a:rPr lang="en-GB" altLang="en-US" dirty="0" smtClean="0"/>
              <a:t>Breathing gas</a:t>
            </a:r>
          </a:p>
          <a:p>
            <a:pPr lvl="1"/>
            <a:r>
              <a:rPr lang="en-GB" altLang="en-US" dirty="0" smtClean="0"/>
              <a:t>Buddy </a:t>
            </a:r>
          </a:p>
          <a:p>
            <a:pPr lvl="1"/>
            <a:r>
              <a:rPr lang="en-GB" altLang="en-US" dirty="0" smtClean="0"/>
              <a:t>Check alternative supply</a:t>
            </a:r>
          </a:p>
          <a:p>
            <a:pPr lvl="1"/>
            <a:r>
              <a:rPr lang="en-GB" altLang="en-US" dirty="0" smtClean="0"/>
              <a:t>Weight belt feels OK?</a:t>
            </a:r>
          </a:p>
          <a:p>
            <a:r>
              <a:rPr lang="en-GB" altLang="en-US" dirty="0" smtClean="0"/>
              <a:t>Keep to plan</a:t>
            </a:r>
          </a:p>
          <a:p>
            <a:pPr lvl="1"/>
            <a:r>
              <a:rPr lang="en-GB" altLang="en-US" dirty="0" smtClean="0"/>
              <a:t>If unhappy, abort the dive</a:t>
            </a:r>
          </a:p>
          <a:p>
            <a:endParaRPr lang="en-GB" altLang="en-US" dirty="0" smtClean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6246" y="893686"/>
            <a:ext cx="4227976" cy="4684183"/>
          </a:xfrm>
        </p:spPr>
      </p:pic>
    </p:spTree>
    <p:extLst>
      <p:ext uri="{BB962C8B-B14F-4D97-AF65-F5344CB8AC3E}">
        <p14:creationId xmlns:p14="http://schemas.microsoft.com/office/powerpoint/2010/main" val="154084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Separation procedure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572205"/>
          </a:xfrm>
        </p:spPr>
        <p:txBody>
          <a:bodyPr>
            <a:normAutofit lnSpcReduction="10000"/>
          </a:bodyPr>
          <a:lstStyle/>
          <a:p>
            <a:r>
              <a:rPr lang="en-GB" altLang="en-US" dirty="0" smtClean="0"/>
              <a:t>If separated from your buddy</a:t>
            </a:r>
          </a:p>
          <a:p>
            <a:pPr lvl="1"/>
            <a:r>
              <a:rPr lang="en-GB" altLang="en-US" dirty="0" smtClean="0"/>
              <a:t>Stop</a:t>
            </a:r>
          </a:p>
          <a:p>
            <a:pPr lvl="1"/>
            <a:r>
              <a:rPr lang="en-GB" altLang="en-US" dirty="0" smtClean="0"/>
              <a:t>Focus on direction of last contact, look around and up</a:t>
            </a:r>
          </a:p>
          <a:p>
            <a:pPr lvl="2"/>
            <a:r>
              <a:rPr lang="en-GB" altLang="en-US" dirty="0" smtClean="0"/>
              <a:t>30-60 seconds max</a:t>
            </a:r>
          </a:p>
          <a:p>
            <a:pPr lvl="1"/>
            <a:r>
              <a:rPr lang="en-GB" altLang="en-US" dirty="0" smtClean="0"/>
              <a:t>Ascend</a:t>
            </a:r>
          </a:p>
          <a:p>
            <a:pPr lvl="1"/>
            <a:r>
              <a:rPr lang="en-GB" altLang="en-US" dirty="0" smtClean="0"/>
              <a:t>At surface make yourself buoyant and await instructions from dive leader or DM</a:t>
            </a:r>
          </a:p>
          <a:p>
            <a:r>
              <a:rPr lang="en-GB" altLang="en-US" dirty="0" smtClean="0"/>
              <a:t>Trio diving</a:t>
            </a:r>
          </a:p>
          <a:p>
            <a:pPr lvl="1"/>
            <a:r>
              <a:rPr lang="en-GB" altLang="en-US" dirty="0" smtClean="0"/>
              <a:t>Increased risk</a:t>
            </a:r>
          </a:p>
          <a:p>
            <a:pPr lvl="1"/>
            <a:r>
              <a:rPr lang="en-GB" altLang="en-US" dirty="0" smtClean="0"/>
              <a:t>Buddy monitoring</a:t>
            </a:r>
          </a:p>
          <a:p>
            <a:pPr lvl="1"/>
            <a:r>
              <a:rPr lang="en-GB" altLang="en-US" dirty="0" smtClean="0"/>
              <a:t>Self-reliance</a:t>
            </a:r>
          </a:p>
          <a:p>
            <a:pPr lvl="1"/>
            <a:endParaRPr lang="en-GB" altLang="en-US" dirty="0" smtClean="0"/>
          </a:p>
          <a:p>
            <a:pPr lvl="1"/>
            <a:endParaRPr lang="en-GB" altLang="en-US" dirty="0" smtClean="0"/>
          </a:p>
          <a:p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50266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Finding your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 smtClean="0"/>
              <a:t>Pilotage</a:t>
            </a:r>
          </a:p>
          <a:p>
            <a:pPr lvl="1"/>
            <a:r>
              <a:rPr lang="en-GB" altLang="en-US" dirty="0" smtClean="0"/>
              <a:t>Mental map underwater features on outward journey for the return </a:t>
            </a:r>
          </a:p>
          <a:p>
            <a:pPr lvl="1"/>
            <a:r>
              <a:rPr lang="en-GB" altLang="en-US" dirty="0" smtClean="0"/>
              <a:t>Monitor depth</a:t>
            </a:r>
          </a:p>
          <a:p>
            <a:r>
              <a:rPr lang="en-GB" altLang="en-US" dirty="0" smtClean="0"/>
              <a:t>Compass</a:t>
            </a:r>
          </a:p>
          <a:p>
            <a:pPr lvl="1"/>
            <a:r>
              <a:rPr lang="en-GB" altLang="en-US" dirty="0" smtClean="0"/>
              <a:t>Your instructor or buddy may a use compass to navigate </a:t>
            </a:r>
          </a:p>
          <a:p>
            <a:pPr lvl="1"/>
            <a:r>
              <a:rPr lang="en-GB" altLang="en-US" dirty="0" smtClean="0"/>
              <a:t>A Sport Diver skill</a:t>
            </a:r>
          </a:p>
          <a:p>
            <a:pPr lvl="1"/>
            <a:endParaRPr lang="en-GB" altLang="en-US" dirty="0" smtClean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817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383741" cy="515526"/>
          </a:xfrm>
        </p:spPr>
        <p:txBody>
          <a:bodyPr/>
          <a:lstStyle/>
          <a:p>
            <a:r>
              <a:rPr lang="en-GB" altLang="en-US" smtClean="0"/>
              <a:t>The environment underwater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958078"/>
            <a:ext cx="5253318" cy="1833835"/>
          </a:xfrm>
        </p:spPr>
        <p:txBody>
          <a:bodyPr/>
          <a:lstStyle/>
          <a:p>
            <a:r>
              <a:rPr lang="en-GB" altLang="en-US" dirty="0" smtClean="0"/>
              <a:t>Light</a:t>
            </a:r>
          </a:p>
          <a:p>
            <a:pPr lvl="1"/>
            <a:r>
              <a:rPr lang="en-GB" altLang="en-US" dirty="0" smtClean="0"/>
              <a:t>Colour</a:t>
            </a:r>
          </a:p>
          <a:p>
            <a:pPr lvl="1"/>
            <a:r>
              <a:rPr lang="en-GB" altLang="en-US" dirty="0" smtClean="0"/>
              <a:t>Visibility</a:t>
            </a:r>
          </a:p>
          <a:p>
            <a:pPr lvl="1"/>
            <a:r>
              <a:rPr lang="en-GB" altLang="en-US" dirty="0" smtClean="0"/>
              <a:t>Magnification</a:t>
            </a:r>
          </a:p>
          <a:p>
            <a:r>
              <a:rPr lang="en-GB" altLang="en-US" dirty="0" smtClean="0"/>
              <a:t>Sound</a:t>
            </a:r>
          </a:p>
          <a:p>
            <a:pPr lvl="1"/>
            <a:r>
              <a:rPr lang="en-GB" altLang="en-US" dirty="0" smtClean="0"/>
              <a:t>Speed</a:t>
            </a:r>
          </a:p>
          <a:p>
            <a:pPr lvl="1"/>
            <a:r>
              <a:rPr lang="en-GB" altLang="en-US" dirty="0" smtClean="0"/>
              <a:t>Direction</a:t>
            </a:r>
          </a:p>
          <a:p>
            <a:r>
              <a:rPr lang="en-GB" altLang="en-US" dirty="0" smtClean="0"/>
              <a:t>Temperature</a:t>
            </a:r>
          </a:p>
          <a:p>
            <a:pPr lvl="1"/>
            <a:r>
              <a:rPr lang="en-GB" altLang="en-US" dirty="0" smtClean="0"/>
              <a:t>Thermoclines</a:t>
            </a:r>
          </a:p>
          <a:p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1544" y="1065007"/>
            <a:ext cx="4540897" cy="2789699"/>
          </a:xfrm>
        </p:spPr>
      </p:pic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1490" y="3854707"/>
            <a:ext cx="2244292" cy="2456564"/>
          </a:xfrm>
        </p:spPr>
      </p:pic>
    </p:spTree>
    <p:extLst>
      <p:ext uri="{BB962C8B-B14F-4D97-AF65-F5344CB8AC3E}">
        <p14:creationId xmlns:p14="http://schemas.microsoft.com/office/powerpoint/2010/main" val="185941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The ascent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851904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dirty="0" smtClean="0"/>
              <a:t>Start ascent</a:t>
            </a:r>
          </a:p>
          <a:p>
            <a:pPr lvl="1"/>
            <a:r>
              <a:rPr lang="en-GB" altLang="en-US" dirty="0" smtClean="0"/>
              <a:t>OK/Up</a:t>
            </a:r>
          </a:p>
          <a:p>
            <a:pPr lvl="1"/>
            <a:r>
              <a:rPr lang="en-GB" altLang="en-US" dirty="0" smtClean="0"/>
              <a:t>Buoyancy control</a:t>
            </a:r>
          </a:p>
          <a:p>
            <a:pPr lvl="1"/>
            <a:r>
              <a:rPr lang="en-GB" altLang="en-US" dirty="0" smtClean="0"/>
              <a:t>Stay together</a:t>
            </a:r>
          </a:p>
          <a:p>
            <a:r>
              <a:rPr lang="en-GB" altLang="en-US" dirty="0" smtClean="0"/>
              <a:t>Control ascent</a:t>
            </a:r>
          </a:p>
          <a:p>
            <a:pPr lvl="1"/>
            <a:r>
              <a:rPr lang="en-GB" altLang="en-US" dirty="0" smtClean="0"/>
              <a:t>6m check depth</a:t>
            </a:r>
          </a:p>
          <a:p>
            <a:pPr lvl="1"/>
            <a:r>
              <a:rPr lang="en-GB" altLang="en-US" dirty="0" smtClean="0"/>
              <a:t>Buoyancy control</a:t>
            </a:r>
          </a:p>
          <a:p>
            <a:pPr lvl="1"/>
            <a:r>
              <a:rPr lang="en-GB" altLang="en-US" dirty="0" smtClean="0"/>
              <a:t>Controlled 1 min ascent to surface</a:t>
            </a:r>
          </a:p>
          <a:p>
            <a:r>
              <a:rPr lang="en-GB" altLang="en-US" dirty="0" smtClean="0"/>
              <a:t>Surface actions</a:t>
            </a:r>
          </a:p>
          <a:p>
            <a:pPr lvl="1"/>
            <a:r>
              <a:rPr lang="en-GB" altLang="en-US" dirty="0" smtClean="0"/>
              <a:t>Inflate BC</a:t>
            </a:r>
          </a:p>
          <a:p>
            <a:pPr lvl="1"/>
            <a:r>
              <a:rPr lang="en-GB" altLang="en-US" dirty="0" smtClean="0"/>
              <a:t>Signal OK to buddy</a:t>
            </a:r>
          </a:p>
          <a:p>
            <a:pPr lvl="1"/>
            <a:r>
              <a:rPr lang="en-GB" altLang="en-US" dirty="0" smtClean="0"/>
              <a:t>Signal OK to surface cover</a:t>
            </a:r>
          </a:p>
          <a:p>
            <a:pPr lvl="1"/>
            <a:r>
              <a:rPr lang="en-GB" altLang="en-US" dirty="0" smtClean="0"/>
              <a:t>Keep demand valve in mouth</a:t>
            </a:r>
          </a:p>
          <a:p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93977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Exiting the 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636751"/>
          </a:xfrm>
        </p:spPr>
        <p:txBody>
          <a:bodyPr>
            <a:normAutofit lnSpcReduction="10000"/>
          </a:bodyPr>
          <a:lstStyle/>
          <a:p>
            <a:r>
              <a:rPr lang="en-GB" altLang="en-US" dirty="0" smtClean="0"/>
              <a:t>Shelving shore</a:t>
            </a:r>
          </a:p>
          <a:p>
            <a:pPr lvl="1"/>
            <a:r>
              <a:rPr lang="en-GB" altLang="en-US" dirty="0" smtClean="0"/>
              <a:t>Wade out</a:t>
            </a:r>
          </a:p>
          <a:p>
            <a:pPr lvl="1"/>
            <a:r>
              <a:rPr lang="en-GB" altLang="en-US" dirty="0" smtClean="0"/>
              <a:t>Assist with fin removal</a:t>
            </a:r>
          </a:p>
          <a:p>
            <a:r>
              <a:rPr lang="en-GB" altLang="en-US" dirty="0" smtClean="0"/>
              <a:t>Large boat, some shores</a:t>
            </a:r>
          </a:p>
          <a:p>
            <a:pPr lvl="1"/>
            <a:r>
              <a:rPr lang="en-GB" altLang="en-US" dirty="0" smtClean="0"/>
              <a:t>Steps or ladder</a:t>
            </a:r>
          </a:p>
          <a:p>
            <a:pPr lvl="1"/>
            <a:r>
              <a:rPr lang="en-GB" altLang="en-US" dirty="0" smtClean="0"/>
              <a:t>Mask on, demand valve in, gas in BC</a:t>
            </a:r>
          </a:p>
          <a:p>
            <a:pPr lvl="1"/>
            <a:r>
              <a:rPr lang="en-GB" altLang="en-US" dirty="0" smtClean="0"/>
              <a:t>Stay clear of diver on ladder/lift</a:t>
            </a:r>
          </a:p>
          <a:p>
            <a:r>
              <a:rPr lang="en-GB" altLang="en-US" dirty="0" smtClean="0"/>
              <a:t>Small boat</a:t>
            </a:r>
          </a:p>
          <a:p>
            <a:pPr lvl="1"/>
            <a:r>
              <a:rPr lang="en-GB" altLang="en-US" dirty="0" smtClean="0"/>
              <a:t>Remove weight belt</a:t>
            </a:r>
          </a:p>
          <a:p>
            <a:pPr lvl="1"/>
            <a:r>
              <a:rPr lang="en-GB" altLang="en-US" dirty="0" smtClean="0"/>
              <a:t>Remove scuba equipment</a:t>
            </a:r>
          </a:p>
          <a:p>
            <a:pPr lvl="1"/>
            <a:r>
              <a:rPr lang="en-GB" altLang="en-US" dirty="0" smtClean="0"/>
              <a:t>Fin up into boat</a:t>
            </a:r>
          </a:p>
          <a:p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Picture Placeholder 3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5" name="Picture Placeholder 4"/>
          <p:cNvPicPr>
            <a:picLocks noGrp="1" noChangeAspect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390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After the dive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588136" cy="1833835"/>
          </a:xfrm>
        </p:spPr>
        <p:txBody>
          <a:bodyPr/>
          <a:lstStyle/>
          <a:p>
            <a:r>
              <a:rPr lang="en-GB" altLang="en-US" dirty="0" smtClean="0"/>
              <a:t>Dive details</a:t>
            </a:r>
          </a:p>
          <a:p>
            <a:pPr lvl="1"/>
            <a:r>
              <a:rPr lang="en-GB" altLang="en-US" dirty="0" smtClean="0"/>
              <a:t>To Dive Manager for branch/centre records</a:t>
            </a:r>
          </a:p>
          <a:p>
            <a:pPr lvl="1"/>
            <a:r>
              <a:rPr lang="en-GB" altLang="en-US" dirty="0" smtClean="0"/>
              <a:t>For own dive logbook</a:t>
            </a:r>
          </a:p>
          <a:p>
            <a:pPr lvl="1"/>
            <a:r>
              <a:rPr lang="en-GB" altLang="en-US" dirty="0" smtClean="0"/>
              <a:t>Record weight/kit used</a:t>
            </a:r>
          </a:p>
          <a:p>
            <a:r>
              <a:rPr lang="en-GB" altLang="en-US" dirty="0" smtClean="0"/>
              <a:t>Buddy dive debrief</a:t>
            </a:r>
          </a:p>
          <a:p>
            <a:pPr lvl="1"/>
            <a:r>
              <a:rPr lang="en-GB" altLang="en-US" dirty="0" smtClean="0"/>
              <a:t>What you have seen</a:t>
            </a:r>
          </a:p>
          <a:p>
            <a:pPr lvl="1"/>
            <a:r>
              <a:rPr lang="en-GB" altLang="en-US" dirty="0" smtClean="0"/>
              <a:t>What you have learnt or experienced</a:t>
            </a:r>
          </a:p>
          <a:p>
            <a:pPr lvl="1"/>
            <a:r>
              <a:rPr lang="en-GB" altLang="en-US" dirty="0" smtClean="0"/>
              <a:t>Any areas for improvement/more practice</a:t>
            </a:r>
          </a:p>
          <a:p>
            <a:pPr lvl="1"/>
            <a:r>
              <a:rPr lang="en-GB" altLang="en-US" dirty="0" smtClean="0"/>
              <a:t>Any kit configuration adaptations for future dives</a:t>
            </a:r>
          </a:p>
          <a:p>
            <a:endParaRPr lang="en-GB" alt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6701" y="893763"/>
            <a:ext cx="3937299" cy="3473842"/>
          </a:xfrm>
        </p:spPr>
      </p:pic>
    </p:spTree>
    <p:extLst>
      <p:ext uri="{BB962C8B-B14F-4D97-AF65-F5344CB8AC3E}">
        <p14:creationId xmlns:p14="http://schemas.microsoft.com/office/powerpoint/2010/main" val="8111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Quiz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405718" cy="4712054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dirty="0" smtClean="0"/>
              <a:t>What are the responsibilities of the Dive Manager?</a:t>
            </a:r>
          </a:p>
          <a:p>
            <a:pPr lvl="1"/>
            <a:r>
              <a:rPr lang="en-GB" altLang="en-US" dirty="0" smtClean="0"/>
              <a:t>Assessing risks</a:t>
            </a:r>
          </a:p>
          <a:p>
            <a:pPr lvl="1"/>
            <a:r>
              <a:rPr lang="en-GB" altLang="en-US" dirty="0" smtClean="0"/>
              <a:t>Buddy pairings</a:t>
            </a:r>
          </a:p>
          <a:p>
            <a:pPr lvl="1"/>
            <a:r>
              <a:rPr lang="en-GB" altLang="en-US" dirty="0" smtClean="0"/>
              <a:t>Diving grade and depth limitations</a:t>
            </a:r>
          </a:p>
          <a:p>
            <a:pPr lvl="1"/>
            <a:r>
              <a:rPr lang="en-GB" altLang="en-US" dirty="0" smtClean="0"/>
              <a:t>Monitoring conditions</a:t>
            </a:r>
          </a:p>
          <a:p>
            <a:r>
              <a:rPr lang="en-GB" altLang="en-US" dirty="0" smtClean="0"/>
              <a:t>If separated from your buddy what should you do?</a:t>
            </a:r>
          </a:p>
          <a:p>
            <a:pPr lvl="1"/>
            <a:r>
              <a:rPr lang="en-GB" altLang="en-US" dirty="0" smtClean="0"/>
              <a:t>Stop</a:t>
            </a:r>
          </a:p>
          <a:p>
            <a:pPr lvl="1"/>
            <a:r>
              <a:rPr lang="en-GB" altLang="en-US" dirty="0" smtClean="0"/>
              <a:t>Focus on direction of last contact but look all around and up</a:t>
            </a:r>
          </a:p>
          <a:p>
            <a:pPr lvl="1"/>
            <a:r>
              <a:rPr lang="en-GB" altLang="en-US" dirty="0" smtClean="0"/>
              <a:t>Ascend</a:t>
            </a:r>
          </a:p>
          <a:p>
            <a:pPr lvl="1"/>
            <a:r>
              <a:rPr lang="en-GB" altLang="en-US" dirty="0" smtClean="0"/>
              <a:t>Make yourself buoyant and await instruction</a:t>
            </a:r>
          </a:p>
          <a:p>
            <a:pPr lvl="1"/>
            <a:endParaRPr lang="en-GB" alt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0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414029"/>
          </a:xfrm>
        </p:spPr>
        <p:txBody>
          <a:bodyPr/>
          <a:lstStyle/>
          <a:p>
            <a:r>
              <a:rPr lang="en-GB" altLang="en-US" dirty="0"/>
              <a:t>The practicalities of going diving</a:t>
            </a:r>
          </a:p>
          <a:p>
            <a:pPr lvl="1"/>
            <a:r>
              <a:rPr lang="en-GB" altLang="en-US" dirty="0"/>
              <a:t>Keeping safe</a:t>
            </a:r>
          </a:p>
          <a:p>
            <a:pPr lvl="1"/>
            <a:r>
              <a:rPr lang="en-GB" altLang="en-US" dirty="0"/>
              <a:t>Buddy diving</a:t>
            </a:r>
          </a:p>
          <a:p>
            <a:pPr lvl="1"/>
            <a:r>
              <a:rPr lang="en-GB" altLang="en-US" dirty="0"/>
              <a:t>Dive management</a:t>
            </a:r>
          </a:p>
          <a:p>
            <a:pPr lvl="1"/>
            <a:r>
              <a:rPr lang="en-GB" altLang="en-US" dirty="0"/>
              <a:t>Dive planning</a:t>
            </a:r>
          </a:p>
          <a:p>
            <a:pPr lvl="1"/>
            <a:r>
              <a:rPr lang="en-GB" altLang="en-US" dirty="0"/>
              <a:t>Diving signals</a:t>
            </a:r>
          </a:p>
          <a:p>
            <a:pPr lvl="1"/>
            <a:r>
              <a:rPr lang="en-GB" altLang="en-US" dirty="0"/>
              <a:t>Going on a dive</a:t>
            </a:r>
          </a:p>
          <a:p>
            <a:pPr lvl="1"/>
            <a:r>
              <a:rPr lang="en-GB" altLang="en-US" dirty="0"/>
              <a:t>The environment underwater</a:t>
            </a:r>
          </a:p>
          <a:p>
            <a:pPr lvl="0"/>
            <a:endParaRPr lang="en-GB" dirty="0" smtClean="0"/>
          </a:p>
          <a:p>
            <a:endParaRPr lang="en-US" dirty="0"/>
          </a:p>
        </p:txBody>
      </p:sp>
      <p:sp>
        <p:nvSpPr>
          <p:cNvPr id="9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OT3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9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756</TotalTime>
  <Words>828</Words>
  <Application>Microsoft Office PowerPoint</Application>
  <PresentationFormat>On-screen Show (4:3)</PresentationFormat>
  <Paragraphs>270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BSAC VA template</vt:lpstr>
      <vt:lpstr>Going diving</vt:lpstr>
      <vt:lpstr>Module content</vt:lpstr>
      <vt:lpstr>Keeping safe</vt:lpstr>
      <vt:lpstr>Buddy diving</vt:lpstr>
      <vt:lpstr>Dive organisation</vt:lpstr>
      <vt:lpstr>The Dive Manager</vt:lpstr>
      <vt:lpstr>The buddy pair</vt:lpstr>
      <vt:lpstr>The dive plan</vt:lpstr>
      <vt:lpstr>Buddy briefing</vt:lpstr>
      <vt:lpstr>Diving signals</vt:lpstr>
      <vt:lpstr>Diving signals (2)</vt:lpstr>
      <vt:lpstr>Buddy checks</vt:lpstr>
      <vt:lpstr>Quiz 1</vt:lpstr>
      <vt:lpstr>Entering the water</vt:lpstr>
      <vt:lpstr>The descent</vt:lpstr>
      <vt:lpstr>On reaching the bottom</vt:lpstr>
      <vt:lpstr>During the dive</vt:lpstr>
      <vt:lpstr>Separation procedure</vt:lpstr>
      <vt:lpstr>Finding your way</vt:lpstr>
      <vt:lpstr>The environment underwater</vt:lpstr>
      <vt:lpstr>The ascent</vt:lpstr>
      <vt:lpstr>Exiting the water</vt:lpstr>
      <vt:lpstr>After the dive</vt:lpstr>
      <vt:lpstr>Quiz 2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Watson Jim</cp:lastModifiedBy>
  <cp:revision>68</cp:revision>
  <cp:lastPrinted>2017-06-03T05:19:52Z</cp:lastPrinted>
  <dcterms:created xsi:type="dcterms:W3CDTF">2017-05-21T08:18:40Z</dcterms:created>
  <dcterms:modified xsi:type="dcterms:W3CDTF">2017-08-02T10:23:42Z</dcterms:modified>
</cp:coreProperties>
</file>